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20.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21.xml" ContentType="application/vnd.openxmlformats-officedocument.presentationml.notesSlide+xml"/>
  <Override PartName="/ppt/ink/ink16.xml" ContentType="application/inkml+xml"/>
  <Override PartName="/ppt/ink/ink17.xml" ContentType="application/inkml+xml"/>
  <Override PartName="/ppt/notesSlides/notesSlide22.xml" ContentType="application/vnd.openxmlformats-officedocument.presentationml.notesSlide+xml"/>
  <Override PartName="/ppt/ink/ink18.xml" ContentType="application/inkml+xml"/>
  <Override PartName="/ppt/ink/ink19.xml" ContentType="application/inkml+xml"/>
  <Override PartName="/ppt/notesSlides/notesSlide23.xml" ContentType="application/vnd.openxmlformats-officedocument.presentationml.notesSlide+xml"/>
  <Override PartName="/ppt/ink/ink20.xml" ContentType="application/inkml+xml"/>
  <Override PartName="/ppt/ink/ink21.xml" ContentType="application/inkml+xml"/>
  <Override PartName="/ppt/notesSlides/notesSlide24.xml" ContentType="application/vnd.openxmlformats-officedocument.presentationml.notesSlide+xml"/>
  <Override PartName="/ppt/ink/ink22.xml" ContentType="application/inkml+xml"/>
  <Override PartName="/ppt/notesSlides/notesSlide25.xml" ContentType="application/vnd.openxmlformats-officedocument.presentationml.notesSlide+xml"/>
  <Override PartName="/ppt/ink/ink23.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4"/>
    <p:sldMasterId id="2147483668" r:id="rId5"/>
    <p:sldMasterId id="2147483674" r:id="rId6"/>
    <p:sldMasterId id="2147483648" r:id="rId7"/>
    <p:sldMasterId id="2147483684" r:id="rId8"/>
    <p:sldMasterId id="2147483697" r:id="rId9"/>
  </p:sldMasterIdLst>
  <p:notesMasterIdLst>
    <p:notesMasterId r:id="rId41"/>
  </p:notesMasterIdLst>
  <p:handoutMasterIdLst>
    <p:handoutMasterId r:id="rId42"/>
  </p:handoutMasterIdLst>
  <p:sldIdLst>
    <p:sldId id="355" r:id="rId10"/>
    <p:sldId id="392" r:id="rId11"/>
    <p:sldId id="397" r:id="rId12"/>
    <p:sldId id="399" r:id="rId13"/>
    <p:sldId id="414" r:id="rId14"/>
    <p:sldId id="421" r:id="rId15"/>
    <p:sldId id="422" r:id="rId16"/>
    <p:sldId id="423" r:id="rId17"/>
    <p:sldId id="424" r:id="rId18"/>
    <p:sldId id="425" r:id="rId19"/>
    <p:sldId id="426" r:id="rId20"/>
    <p:sldId id="428" r:id="rId21"/>
    <p:sldId id="402" r:id="rId22"/>
    <p:sldId id="412" r:id="rId23"/>
    <p:sldId id="398" r:id="rId24"/>
    <p:sldId id="404" r:id="rId25"/>
    <p:sldId id="430" r:id="rId26"/>
    <p:sldId id="429" r:id="rId27"/>
    <p:sldId id="401" r:id="rId28"/>
    <p:sldId id="433" r:id="rId29"/>
    <p:sldId id="406" r:id="rId30"/>
    <p:sldId id="436" r:id="rId31"/>
    <p:sldId id="407" r:id="rId32"/>
    <p:sldId id="408" r:id="rId33"/>
    <p:sldId id="437" r:id="rId34"/>
    <p:sldId id="409" r:id="rId35"/>
    <p:sldId id="405" r:id="rId36"/>
    <p:sldId id="410" r:id="rId37"/>
    <p:sldId id="411" r:id="rId38"/>
    <p:sldId id="431" r:id="rId39"/>
    <p:sldId id="432" r:id="rId40"/>
  </p:sldIdLst>
  <p:sldSz cx="9144000" cy="6858000" type="screen4x3"/>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98C6EA"/>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BD1876-B129-4C30-AE58-68457257D056}" v="166" dt="2025-06-16T14:00:31.056"/>
  </p1510:revLst>
</p1510:revInfo>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806" autoAdjust="0"/>
  </p:normalViewPr>
  <p:slideViewPr>
    <p:cSldViewPr snapToGrid="0">
      <p:cViewPr varScale="1">
        <p:scale>
          <a:sx n="81" d="100"/>
          <a:sy n="81" d="100"/>
        </p:scale>
        <p:origin x="2520" y="96"/>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5" d="100"/>
          <a:sy n="135" d="100"/>
        </p:scale>
        <p:origin x="-1518" y="-90"/>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18/06/2025</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12:55:21.7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66,'669'0,"-462"-17,-40 1,471 17,-632-2,1 0,0 0,-1 0,1-1,-1 0,0 0,8-4,-7 3,1 0,-1 0,1 1,13-3,13 3,0 2,66 9,25 0,-89-10,-22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3T18:03:51.4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3T18:03:52.8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1,'129'-1,"199"5,-252 1,0 3,96 24,-122-23,0-2,1-2,86-4,28 3,-50 13,-77-10,65 4,57-12,65 3,-212-1,0 1,0 1,0 0,0 0,-1 2,0-1,0 2,19 10,1 5,47 41,-47-35,37 23,-57-43,0 0,1-1,0 0,0-1,0 0,0-1,16 3,92 8,-94-8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3T18:03:53.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3T18:03:53.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3T18:44:19.2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1,'32'1,"0"2,0 2,-1 1,44 13,-14-3,142 30,3-10,1-8,417 0,-347-13,-23 1,-213-17,-1 2,1 2,70 14,-36-3,-55-12,0 2,1 0,-2 1,27 10,26 13,-41-19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3T19:03:10.081"/>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2196 186,'-25'-2,"0"-1,0-2,0 0,0-2,-32-13,-13-3,-56-9,-3 6,-218-16,-259 24,548 17,-41 0,-211 6,259 2,-89 25,101-22,1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3T18:03:43.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38,'911'0,"-646"-18,9-1,490 20,-733-1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3T18:04:13.648"/>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1,'929'0,"-902"-1,0 1,0 1,0 2,0 0,-1 2,1 1,-1 1,0 1,28 13,-19-4,1-1,1-3,1-1,0-1,0-2,1-2,46 2,287-6,-190-8,1478 6,-1587-5,0-3,86-20,-87 13,0 4,90-3,731 15,-856-2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3T18:03:45.8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1 220,'103'-3,"161"-26,98-40,-53 8,-162 37,1 7,214 1,117 18,-443-2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3T18:48:18.703"/>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1,'4012'0,"-3913"5,155 27,-152-16,136 5,481-21,-300-1,-388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12:55:23.5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60,'10'0,"21"0,0 0,0-2,0-1,50-12,-42 5,0 1,41-2,-54 5,-15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3:28:01.720"/>
    </inkml:context>
    <inkml:brush xml:id="br0">
      <inkml:brushProperty name="width" value="0.035" units="cm"/>
      <inkml:brushProperty name="height" value="0.035" units="cm"/>
      <inkml:brushProperty name="color" value="#E71224"/>
    </inkml:brush>
  </inkml:definitions>
  <inkml:trace contextRef="#ctx0" brushRef="#br0">1 197 24575,'0'-9'0,"0"0"0,1-1 0,0 1 0,1 0 0,-1 0 0,2 1 0,0-1 0,0 0 0,0 1 0,1-1 0,0 1 0,8-10 0,-8 12 0,0 1 0,1 0 0,0 0 0,0 0 0,1 0 0,-1 1 0,1 0 0,0 0 0,0 1 0,0 0 0,1 0 0,-1 0 0,1 1 0,-1-1 0,1 2 0,14-3 0,10 0 0,1 1 0,1 2 0,-1 1 0,0 2 0,55 10 0,-79-11 0,-1 1 0,1 1 0,-1-1 0,0 1 0,0 1 0,0-1 0,0 1 0,0 0 0,-1 1 0,0 0 0,0 0 0,0 0 0,-1 0 0,1 1 0,-1 0 0,-1 0 0,1 1 0,-1-1 0,0 1 0,-1 0 0,1 0 0,-1 0 0,2 9 0,10 29-1365,-12-32-5461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13:42:21.3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0 215,'55'-13,"-29"11,-11 1,-1 0,1-1,0-1,27-9,-18 5,1 1,0 1,38-4,13-1,93-7,-77 7,102-18,-139 18,0 2,68 0,-74 6,37-4,80-2,49-8,594 17,-667-17,15 1,-56 14,290 14,-207-7,0 1,156-1,-84-6,-171 7,39 2,-107-8,-1 0,1 2,24 6,38 6,13-8,91 2,80 6,7 1,0-1,-11 0,-28 1,-223-15,1 0,-1 0,1 1,-1 0,15 6,-14-4,0-1,0-1,0 1,19 1,204 7,-104-4,-74-5,84 13,-58-4,-54-8,0 1,0 0,33 12,-44-12,0 0,0 0,26 1,-24-3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3:53:23.123"/>
    </inkml:context>
    <inkml:brush xml:id="br0">
      <inkml:brushProperty name="width" value="0.035" units="cm"/>
      <inkml:brushProperty name="height" value="0.035" units="cm"/>
      <inkml:brushProperty name="color" value="#E71224"/>
    </inkml:brush>
  </inkml:definitions>
  <inkml:trace contextRef="#ctx0" brushRef="#br0">1 84 24575,'85'59'0,"-77"-51"0,2 0 0,-1-1 0,0 0 0,1-1 0,0 0 0,1 0 0,-1-2 0,1 1 0,0-2 0,0 1 0,0-2 0,0 0 0,0 0 0,0-1 0,1-1 0,-1 0 0,0 0 0,1-2 0,-1 1 0,0-2 0,0 0 0,0 0 0,0-1 0,-1 0 0,1-1 0,-1-1 0,0 0 0,0 0 0,16-16 0,-8 4-241,-2-2 0,0 0 0,-1-1 1,17-33-1,-30 51 80,6-9-6665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3:53:23.123"/>
    </inkml:context>
    <inkml:brush xml:id="br0">
      <inkml:brushProperty name="width" value="0.035" units="cm"/>
      <inkml:brushProperty name="height" value="0.035" units="cm"/>
      <inkml:brushProperty name="color" value="#E71224"/>
    </inkml:brush>
  </inkml:definitions>
  <inkml:trace contextRef="#ctx0" brushRef="#br0">1 84 24575,'85'59'0,"-77"-51"0,2 0 0,-1-1 0,0 0 0,1-1 0,0 0 0,1 0 0,-1-2 0,1 1 0,0-2 0,0 1 0,0-2 0,0 0 0,0 0 0,0-1 0,1-1 0,-1 0 0,0 0 0,1-2 0,-1 1 0,0-2 0,0 0 0,0 0 0,0-1 0,-1 0 0,1-1 0,-1-1 0,0 0 0,0 0 0,16-16 0,-8 4-241,-2-2 0,0 0 0,-1-1 1,17-33-1,-30 51 80,6-9-6665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2:55:25.4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0,'0'2832'0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12:55:31.0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1,'4'3,"1"0,-1 0,0 0,1-1,0 1,-1-1,1 0,0-1,6 2,14 2,1-1,0-1,0-2,0 0,36-5,13 1,799 3,-857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12:55:32.3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0,'611'0,"-602"1,0 0,1 1,-1 0,0 1,0 0,-1 0,9 5,39 12,-26-15,0-2,0-1,56-5,-15 1,-54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12:55:35.883"/>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3,'167'-3,"176"6,-240 13,-75-10,0-2,48 2,58-4,121-5,-196-4,49-2,-90 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12:55:37.062"/>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1,'1436'0,"-1402"3,-23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6T12:55:40.215"/>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0 0,'0'3319'0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6T12:55:53.878"/>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33,'136'2,"149"-4,-207-6,54-1,143-7,259 17,-520-1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18/06/2025</a:t>
            </a:fld>
            <a:endParaRPr lang="en-GB"/>
          </a:p>
        </p:txBody>
      </p:sp>
      <p:sp>
        <p:nvSpPr>
          <p:cNvPr id="4" name="Folienbildplatzhalter 3"/>
          <p:cNvSpPr>
            <a:spLocks noGrp="1" noRot="1" noChangeAspect="1"/>
          </p:cNvSpPr>
          <p:nvPr>
            <p:ph type="sldImg" idx="2"/>
          </p:nvPr>
        </p:nvSpPr>
        <p:spPr>
          <a:xfrm>
            <a:off x="3295650" y="500063"/>
            <a:ext cx="333375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5A8FE-C3BF-D0A0-7E65-910F7BAE8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BD48A-0306-AC73-491B-67AE3C1AC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7A9FC7-82F6-1D20-AA87-B444FE0B15E7}"/>
              </a:ext>
            </a:extLst>
          </p:cNvPr>
          <p:cNvSpPr>
            <a:spLocks noGrp="1"/>
          </p:cNvSpPr>
          <p:nvPr>
            <p:ph type="body" idx="1"/>
          </p:nvPr>
        </p:nvSpPr>
        <p:spPr/>
        <p:txBody>
          <a:bodyPr>
            <a:normAutofit/>
          </a:bodyPr>
          <a:lstStyle/>
          <a:p>
            <a:pPr marL="171450" indent="-171450">
              <a:buFontTx/>
              <a:buChar char="-"/>
            </a:pPr>
            <a:r>
              <a:rPr lang="en-US" dirty="0"/>
              <a:t>• Chest X-ray Generation. Synthesizing realistic CXR images from text descriptions of anatomical features and pathologies. </a:t>
            </a:r>
          </a:p>
          <a:p>
            <a:pPr marL="171450" indent="-171450">
              <a:buFontTx/>
              <a:buChar char="-"/>
            </a:pPr>
            <a:r>
              <a:rPr lang="en-US" dirty="0"/>
              <a:t>Model: </a:t>
            </a:r>
            <a:r>
              <a:rPr lang="en-US" dirty="0" err="1"/>
              <a:t>RoentGen</a:t>
            </a:r>
            <a:r>
              <a:rPr lang="en-US" dirty="0"/>
              <a:t>, a medical vision-language model adapted from Stable Diffusion, trained on the </a:t>
            </a:r>
            <a:r>
              <a:rPr lang="en-US" dirty="0" err="1"/>
              <a:t>MIMICCXRdataset</a:t>
            </a:r>
            <a:r>
              <a:rPr lang="en-US" dirty="0"/>
              <a:t>, generates diverse, high-fidelity chest X-rays given text prompts (Chambon et al., 2022).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C4E4BA3F-2F16-FD94-73A6-00467317493F}"/>
              </a:ext>
            </a:extLst>
          </p:cNvPr>
          <p:cNvSpPr>
            <a:spLocks noGrp="1"/>
          </p:cNvSpPr>
          <p:nvPr>
            <p:ph type="sldNum" sz="quarter" idx="5"/>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72191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69458-F1BD-DBD1-753A-37BB26EC1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8B1D0-06C9-6DA6-3C8E-3C975005E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0A428-DC11-0584-1EA4-B27BFA2A27EC}"/>
              </a:ext>
            </a:extLst>
          </p:cNvPr>
          <p:cNvSpPr>
            <a:spLocks noGrp="1"/>
          </p:cNvSpPr>
          <p:nvPr>
            <p:ph type="body" idx="1"/>
          </p:nvPr>
        </p:nvSpPr>
        <p:spPr/>
        <p:txBody>
          <a:bodyPr>
            <a:normAutofit/>
          </a:bodyPr>
          <a:lstStyle/>
          <a:p>
            <a:pPr marL="171450" indent="-171450">
              <a:buFontTx/>
              <a:buChar char="-"/>
            </a:pPr>
            <a:r>
              <a:rPr lang="en-US" dirty="0"/>
              <a:t>Utilities. Processing DICOM images, generating custom plots, and visualizing figures to user.</a:t>
            </a:r>
          </a:p>
        </p:txBody>
      </p:sp>
      <p:sp>
        <p:nvSpPr>
          <p:cNvPr id="4" name="Slide Number Placeholder 3">
            <a:extLst>
              <a:ext uri="{FF2B5EF4-FFF2-40B4-BE49-F238E27FC236}">
                <a16:creationId xmlns:a16="http://schemas.microsoft.com/office/drawing/2014/main" id="{3F34D516-BB3E-D91A-9D76-55672361DD35}"/>
              </a:ext>
            </a:extLst>
          </p:cNvPr>
          <p:cNvSpPr>
            <a:spLocks noGrp="1"/>
          </p:cNvSpPr>
          <p:nvPr>
            <p:ph type="sldNum" sz="quarter" idx="5"/>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3282403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CCDC0-4141-A667-3679-AA0B49BC7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B2DA34-C347-F2AE-E65C-7D2E3F4013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00A62-F29F-627A-F3C5-A13D83DD28EB}"/>
              </a:ext>
            </a:extLst>
          </p:cNvPr>
          <p:cNvSpPr>
            <a:spLocks noGrp="1"/>
          </p:cNvSpPr>
          <p:nvPr>
            <p:ph type="body" idx="1"/>
          </p:nvPr>
        </p:nvSpPr>
        <p:spPr/>
        <p:txBody>
          <a:bodyPr/>
          <a:lstStyle/>
          <a:p>
            <a:r>
              <a:rPr lang="de-DE" dirty="0"/>
              <a:t>Now lets look at the brain of the agent, the reac tloop- so how are the tools called?</a:t>
            </a:r>
          </a:p>
          <a:p>
            <a:r>
              <a:rPr lang="de-DE" dirty="0"/>
              <a:t>So instead of having to implement a fixed flow of information for each use case: e.g. Tool1 , then tool5, then tool3, .. Then output, we leverage LLMs great reasoning capabilities to do that for us dynamically for us!</a:t>
            </a:r>
          </a:p>
        </p:txBody>
      </p:sp>
      <p:sp>
        <p:nvSpPr>
          <p:cNvPr id="4" name="Slide Number Placeholder 3">
            <a:extLst>
              <a:ext uri="{FF2B5EF4-FFF2-40B4-BE49-F238E27FC236}">
                <a16:creationId xmlns:a16="http://schemas.microsoft.com/office/drawing/2014/main" id="{C6AB887C-1C74-8519-6198-F21230022D22}"/>
              </a:ext>
            </a:extLst>
          </p:cNvPr>
          <p:cNvSpPr>
            <a:spLocks noGrp="1"/>
          </p:cNvSpPr>
          <p:nvPr>
            <p:ph type="sldNum" sz="quarter" idx="5"/>
          </p:nvPr>
        </p:nvSpPr>
        <p:spPr/>
        <p:txBody>
          <a:bodyPr/>
          <a:lstStyle/>
          <a:p>
            <a:pPr>
              <a:defRPr/>
            </a:pPr>
            <a:fld id="{00AFC6D0-44D5-4EB7-828F-6F464F83D79A}" type="slidenum">
              <a:rPr lang="en-GB" smtClean="0"/>
              <a:pPr>
                <a:defRPr/>
              </a:pPr>
              <a:t>12</a:t>
            </a:fld>
            <a:endParaRPr lang="en-GB"/>
          </a:p>
        </p:txBody>
      </p:sp>
    </p:spTree>
    <p:extLst>
      <p:ext uri="{BB962C8B-B14F-4D97-AF65-F5344CB8AC3E}">
        <p14:creationId xmlns:p14="http://schemas.microsoft.com/office/powerpoint/2010/main" val="3899088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8129D-AC4B-B152-DCD4-56DC74534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0A375-F5E9-7BEA-B4B7-9FFA9F7DAB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A09A3-D389-D3D2-450C-8C00BC93ACFE}"/>
              </a:ext>
            </a:extLst>
          </p:cNvPr>
          <p:cNvSpPr>
            <a:spLocks noGrp="1"/>
          </p:cNvSpPr>
          <p:nvPr>
            <p:ph type="body" idx="1"/>
          </p:nvPr>
        </p:nvSpPr>
        <p:spPr/>
        <p:txBody>
          <a:bodyPr>
            <a:normAutofit/>
          </a:bodyPr>
          <a:lstStyle/>
          <a:p>
            <a:r>
              <a:rPr lang="en-US" dirty="0"/>
              <a:t>In detail:  4 </a:t>
            </a:r>
            <a:r>
              <a:rPr lang="en-US" dirty="0" err="1"/>
              <a:t>compinents</a:t>
            </a:r>
            <a:r>
              <a:rPr lang="en-US" dirty="0"/>
              <a:t> to execute the cycle: </a:t>
            </a:r>
          </a:p>
          <a:p>
            <a:pPr marL="228600" indent="-228600">
              <a:buAutoNum type="arabicPeriod"/>
            </a:pPr>
            <a:r>
              <a:rPr lang="en-US" dirty="0"/>
              <a:t>CORE REASONING ENGINE (LLM)</a:t>
            </a:r>
          </a:p>
          <a:p>
            <a:pPr marL="228600" indent="-228600">
              <a:buAutoNum type="arabicPeriod"/>
            </a:pPr>
            <a:r>
              <a:rPr lang="en-US" dirty="0"/>
              <a:t>Toolbox</a:t>
            </a:r>
          </a:p>
          <a:p>
            <a:pPr marL="228600" indent="-228600">
              <a:buAutoNum type="arabicPeriod"/>
            </a:pPr>
            <a:r>
              <a:rPr lang="de-DE" dirty="0"/>
              <a:t>Worklfow orchstrator: calls Lllm for reason step, parses response for tool requests, calls tools , update smemore, decides when cycle is over</a:t>
            </a:r>
          </a:p>
          <a:p>
            <a:pPr marL="228600" indent="-228600">
              <a:buAutoNum type="arabicPeriod"/>
            </a:pPr>
            <a:r>
              <a:rPr lang="de-DE" dirty="0"/>
              <a:t>Agent memory (states), short term memory</a:t>
            </a:r>
          </a:p>
          <a:p>
            <a:pPr marL="0" indent="0">
              <a:buNone/>
            </a:pPr>
            <a:endParaRPr lang="de-DE" dirty="0"/>
          </a:p>
        </p:txBody>
      </p:sp>
      <p:sp>
        <p:nvSpPr>
          <p:cNvPr id="4" name="Slide Number Placeholder 3">
            <a:extLst>
              <a:ext uri="{FF2B5EF4-FFF2-40B4-BE49-F238E27FC236}">
                <a16:creationId xmlns:a16="http://schemas.microsoft.com/office/drawing/2014/main" id="{0425ECEC-B93B-B49C-9AC0-FAF14E6DE70F}"/>
              </a:ext>
            </a:extLst>
          </p:cNvPr>
          <p:cNvSpPr>
            <a:spLocks noGrp="1"/>
          </p:cNvSpPr>
          <p:nvPr>
            <p:ph type="sldNum" sz="quarter" idx="5"/>
          </p:nvPr>
        </p:nvSpPr>
        <p:spPr/>
        <p:txBody>
          <a:bodyPr/>
          <a:lstStyle/>
          <a:p>
            <a:pPr>
              <a:defRPr/>
            </a:pPr>
            <a:fld id="{00AFC6D0-44D5-4EB7-828F-6F464F83D79A}" type="slidenum">
              <a:rPr lang="en-GB" smtClean="0"/>
              <a:pPr>
                <a:defRPr/>
              </a:pPr>
              <a:t>13</a:t>
            </a:fld>
            <a:endParaRPr lang="en-GB"/>
          </a:p>
        </p:txBody>
      </p:sp>
    </p:spTree>
    <p:extLst>
      <p:ext uri="{BB962C8B-B14F-4D97-AF65-F5344CB8AC3E}">
        <p14:creationId xmlns:p14="http://schemas.microsoft.com/office/powerpoint/2010/main" val="882718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C14CF-F071-D413-2C6F-E77F8402C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FAD77-64EB-9257-F282-F9CCF5B5CF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91530-BB8C-C0F5-145C-110E231BA209}"/>
              </a:ext>
            </a:extLst>
          </p:cNvPr>
          <p:cNvSpPr>
            <a:spLocks noGrp="1"/>
          </p:cNvSpPr>
          <p:nvPr>
            <p:ph type="body" idx="1"/>
          </p:nvPr>
        </p:nvSpPr>
        <p:spPr/>
        <p:txBody>
          <a:bodyPr>
            <a:normAutofit/>
          </a:bodyPr>
          <a:lstStyle/>
          <a:p>
            <a:r>
              <a:rPr lang="de-DE" b="1" dirty="0"/>
              <a:t>Userquery = question, CXRs, memory ; Tool def=name, descr, input args; </a:t>
            </a:r>
          </a:p>
          <a:p>
            <a:r>
              <a:rPr lang="de-DE" b="1" dirty="0"/>
              <a:t>System Prompt: </a:t>
            </a:r>
            <a:r>
              <a:rPr lang="en-US" dirty="0"/>
              <a:t>“You are an expert medical AI assistant who can answer any medical questions and analyze medical images similar to a doctor. Solve using your own vision and reasoning and use tools to complement your reasoning. Make multiple tool calls in parallel or sequence as needed for comprehensive answers. Critically think about and criticize the tool outputs. If you need to look up some information before asking a follow up question, you are allowed to do that.”</a:t>
            </a:r>
          </a:p>
          <a:p>
            <a:pPr marL="0" indent="0">
              <a:buNone/>
            </a:pPr>
            <a:r>
              <a:rPr lang="en-US" b="1" dirty="0"/>
              <a:t>JSON</a:t>
            </a:r>
            <a:r>
              <a:rPr lang="en-US" dirty="0"/>
              <a:t> responses: We process model responses using </a:t>
            </a:r>
            <a:r>
              <a:rPr lang="en-US" b="1" dirty="0"/>
              <a:t>regex</a:t>
            </a:r>
            <a:r>
              <a:rPr lang="en-US" dirty="0"/>
              <a:t> to extract letter choices.</a:t>
            </a:r>
          </a:p>
          <a:p>
            <a:pPr marL="0" indent="0">
              <a:buNone/>
            </a:pPr>
            <a:r>
              <a:rPr lang="en-US" dirty="0"/>
              <a:t> For unclear responses, errors, or timeouts, we retry up to </a:t>
            </a:r>
            <a:r>
              <a:rPr lang="en-US" b="1" dirty="0"/>
              <a:t>three</a:t>
            </a:r>
            <a:r>
              <a:rPr lang="en-US" dirty="0"/>
              <a:t> times.</a:t>
            </a:r>
          </a:p>
          <a:p>
            <a:pPr marL="0" indent="0">
              <a:buNone/>
            </a:pPr>
            <a:r>
              <a:rPr lang="en-US" dirty="0"/>
              <a:t> Responses that remain invalid or do not choose a single choice are marked incorrect</a:t>
            </a:r>
          </a:p>
          <a:p>
            <a:endParaRPr lang="de-DE" dirty="0"/>
          </a:p>
          <a:p>
            <a:pPr marL="0" indent="0">
              <a:buNone/>
            </a:pPr>
            <a:endParaRPr lang="de-DE" dirty="0"/>
          </a:p>
        </p:txBody>
      </p:sp>
      <p:sp>
        <p:nvSpPr>
          <p:cNvPr id="4" name="Slide Number Placeholder 3">
            <a:extLst>
              <a:ext uri="{FF2B5EF4-FFF2-40B4-BE49-F238E27FC236}">
                <a16:creationId xmlns:a16="http://schemas.microsoft.com/office/drawing/2014/main" id="{6683F2EB-1D1B-0241-7402-AB2CC390E69B}"/>
              </a:ext>
            </a:extLst>
          </p:cNvPr>
          <p:cNvSpPr>
            <a:spLocks noGrp="1"/>
          </p:cNvSpPr>
          <p:nvPr>
            <p:ph type="sldNum" sz="quarter" idx="5"/>
          </p:nvPr>
        </p:nvSpPr>
        <p:spPr/>
        <p:txBody>
          <a:bodyPr/>
          <a:lstStyle/>
          <a:p>
            <a:pPr>
              <a:defRPr/>
            </a:pPr>
            <a:fld id="{00AFC6D0-44D5-4EB7-828F-6F464F83D79A}" type="slidenum">
              <a:rPr lang="en-GB" smtClean="0"/>
              <a:pPr>
                <a:defRPr/>
              </a:pPr>
              <a:t>14</a:t>
            </a:fld>
            <a:endParaRPr lang="en-GB"/>
          </a:p>
        </p:txBody>
      </p:sp>
    </p:spTree>
    <p:extLst>
      <p:ext uri="{BB962C8B-B14F-4D97-AF65-F5344CB8AC3E}">
        <p14:creationId xmlns:p14="http://schemas.microsoft.com/office/powerpoint/2010/main" val="3394408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They also implemented a GUI, the gif is a bit fast: segmentatino, gorunding, ask quesitons, comparison to another xray – and we see the tools called!</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15</a:t>
            </a:fld>
            <a:endParaRPr lang="en-GB"/>
          </a:p>
        </p:txBody>
      </p:sp>
    </p:spTree>
    <p:extLst>
      <p:ext uri="{BB962C8B-B14F-4D97-AF65-F5344CB8AC3E}">
        <p14:creationId xmlns:p14="http://schemas.microsoft.com/office/powerpoint/2010/main" val="177932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BC927-FEB7-6442-2439-4FEF20C1E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FBD8C6-7899-CDA2-0DF5-0DA6EE4D2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2EB863-5575-FB4F-1DDF-3EBF4302B662}"/>
              </a:ext>
            </a:extLst>
          </p:cNvPr>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cover 53 unique areas of interest including lung, thorax, and mediastinum.</a:t>
            </a:r>
            <a:endParaRPr lang="de-DE" dirty="0"/>
          </a:p>
          <a:p>
            <a:endParaRPr lang="en-US" i="1" dirty="0"/>
          </a:p>
        </p:txBody>
      </p:sp>
      <p:sp>
        <p:nvSpPr>
          <p:cNvPr id="4" name="Slide Number Placeholder 3">
            <a:extLst>
              <a:ext uri="{FF2B5EF4-FFF2-40B4-BE49-F238E27FC236}">
                <a16:creationId xmlns:a16="http://schemas.microsoft.com/office/drawing/2014/main" id="{5322226E-4B14-E072-C809-1469640F5352}"/>
              </a:ext>
            </a:extLst>
          </p:cNvPr>
          <p:cNvSpPr>
            <a:spLocks noGrp="1"/>
          </p:cNvSpPr>
          <p:nvPr>
            <p:ph type="sldNum" sz="quarter" idx="5"/>
          </p:nvPr>
        </p:nvSpPr>
        <p:spPr/>
        <p:txBody>
          <a:bodyPr/>
          <a:lstStyle/>
          <a:p>
            <a:pPr>
              <a:defRPr/>
            </a:pPr>
            <a:fld id="{00AFC6D0-44D5-4EB7-828F-6F464F83D79A}" type="slidenum">
              <a:rPr lang="en-GB" smtClean="0"/>
              <a:pPr>
                <a:defRPr/>
              </a:pPr>
              <a:t>16</a:t>
            </a:fld>
            <a:endParaRPr lang="en-GB"/>
          </a:p>
        </p:txBody>
      </p:sp>
    </p:spTree>
    <p:extLst>
      <p:ext uri="{BB962C8B-B14F-4D97-AF65-F5344CB8AC3E}">
        <p14:creationId xmlns:p14="http://schemas.microsoft.com/office/powerpoint/2010/main" val="1947136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88877-E9A4-3183-9784-14D1EFEDB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1D323-F1FD-EB42-0932-CF6C926A3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F7DBBA-9102-1160-CDEE-869C46860073}"/>
              </a:ext>
            </a:extLst>
          </p:cNvPr>
          <p:cNvSpPr>
            <a:spLocks noGrp="1"/>
          </p:cNvSpPr>
          <p:nvPr>
            <p:ph type="body" idx="1"/>
          </p:nvPr>
        </p:nvSpPr>
        <p:spPr/>
        <p:txBody>
          <a:bodyPr/>
          <a:lstStyle/>
          <a:p>
            <a:pPr marL="228600" indent="-228600">
              <a:buAutoNum type="arabicParenBoth"/>
            </a:pPr>
            <a:r>
              <a:rPr lang="en-US" i="1" dirty="0"/>
              <a:t>For each clinical case and question type =&gt;GPT-4o to (2) analyze the case and generate a six-choice question for the type. (3) check question has the context from the clinical case and its correct answer could be explicitly verified from the case’s radiological findings and discussion</a:t>
            </a:r>
          </a:p>
          <a:p>
            <a:pPr marL="342900" indent="-342900">
              <a:buFont typeface="+mj-lt"/>
              <a:buAutoNum type="arabicPeriod"/>
            </a:pPr>
            <a:r>
              <a:rPr lang="en-US" b="1" dirty="0"/>
              <a:t>Detailed Finding Analysis: </a:t>
            </a:r>
            <a:r>
              <a:rPr lang="en-US" dirty="0"/>
              <a:t>detection, localization, and characterization</a:t>
            </a:r>
          </a:p>
          <a:p>
            <a:pPr marL="342900" indent="-342900">
              <a:buFont typeface="+mj-lt"/>
              <a:buAutoNum type="arabicPeriod"/>
            </a:pPr>
            <a:r>
              <a:rPr lang="en-US" b="1" dirty="0"/>
              <a:t>Pattern Recognition &amp; Relations</a:t>
            </a:r>
            <a:r>
              <a:rPr lang="en-US" dirty="0"/>
              <a:t>: detection, classification, and relationships</a:t>
            </a:r>
          </a:p>
          <a:p>
            <a:pPr marL="342900" indent="-342900">
              <a:buFont typeface="+mj-lt"/>
              <a:buAutoNum type="arabicPeriod"/>
            </a:pPr>
            <a:r>
              <a:rPr lang="en-US" b="1" dirty="0"/>
              <a:t>Spatial Understanding: </a:t>
            </a:r>
            <a:r>
              <a:rPr lang="en-US" dirty="0"/>
              <a:t>localization, comparison, and relationships</a:t>
            </a:r>
          </a:p>
          <a:p>
            <a:pPr marL="342900" indent="-342900">
              <a:buFont typeface="+mj-lt"/>
              <a:buAutoNum type="arabicPeriod"/>
            </a:pPr>
            <a:r>
              <a:rPr lang="en-US" b="1" dirty="0"/>
              <a:t>Clinical Decision Making: </a:t>
            </a:r>
            <a:r>
              <a:rPr lang="en-US" dirty="0"/>
              <a:t>classification, comparison, and diagnosis</a:t>
            </a:r>
          </a:p>
          <a:p>
            <a:pPr marL="342900" indent="-342900">
              <a:buFont typeface="+mj-lt"/>
              <a:buAutoNum type="arabicPeriod"/>
            </a:pPr>
            <a:r>
              <a:rPr lang="en-US" b="1" dirty="0"/>
              <a:t>Diagnostic Characterization: </a:t>
            </a:r>
            <a:r>
              <a:rPr lang="en-US" dirty="0"/>
              <a:t>classification, characterization, and diagnosis</a:t>
            </a:r>
          </a:p>
          <a:p>
            <a:pPr marL="228600" indent="-228600">
              <a:buAutoNum type="arabicParenBoth"/>
            </a:pPr>
            <a:endParaRPr lang="de-DE" dirty="0"/>
          </a:p>
        </p:txBody>
      </p:sp>
      <p:sp>
        <p:nvSpPr>
          <p:cNvPr id="4" name="Slide Number Placeholder 3">
            <a:extLst>
              <a:ext uri="{FF2B5EF4-FFF2-40B4-BE49-F238E27FC236}">
                <a16:creationId xmlns:a16="http://schemas.microsoft.com/office/drawing/2014/main" id="{D8AF8335-DA1E-E227-0477-BFE5241A803C}"/>
              </a:ext>
            </a:extLst>
          </p:cNvPr>
          <p:cNvSpPr>
            <a:spLocks noGrp="1"/>
          </p:cNvSpPr>
          <p:nvPr>
            <p:ph type="sldNum" sz="quarter" idx="5"/>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val="1122029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D290B-85A8-AC1E-623B-2C7C338AB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69EBA-9DFD-8B7F-660A-2505F71ADE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B4B21-4D4A-9FD9-15F8-4FC810D30873}"/>
              </a:ext>
            </a:extLst>
          </p:cNvPr>
          <p:cNvSpPr>
            <a:spLocks noGrp="1"/>
          </p:cNvSpPr>
          <p:nvPr>
            <p:ph type="body" idx="1"/>
          </p:nvPr>
        </p:nvSpPr>
        <p:spPr/>
        <p:txBody>
          <a:bodyPr/>
          <a:lstStyle/>
          <a:p>
            <a:r>
              <a:rPr lang="de-DE" i="1" dirty="0"/>
              <a:t>Compared to other benchmarks</a:t>
            </a:r>
            <a:r>
              <a:rPr lang="de-DE" dirty="0"/>
              <a:t>:</a:t>
            </a:r>
          </a:p>
          <a:p>
            <a:r>
              <a:rPr lang="de-DE" b="1" dirty="0"/>
              <a:t>CheXbench</a:t>
            </a:r>
            <a:r>
              <a:rPr lang="de-DE" dirty="0"/>
              <a:t>: mostly classification , </a:t>
            </a:r>
            <a:r>
              <a:rPr lang="en-US" dirty="0"/>
              <a:t>doesn’t test reasoning or tool use</a:t>
            </a:r>
            <a:endParaRPr lang="de-DE" dirty="0"/>
          </a:p>
          <a:p>
            <a:r>
              <a:rPr lang="de-DE" b="1" dirty="0"/>
              <a:t>SLAKE</a:t>
            </a:r>
            <a:r>
              <a:rPr lang="de-DE" dirty="0"/>
              <a:t>: small-scale VQA, mostly </a:t>
            </a:r>
            <a:r>
              <a:rPr lang="de-DE" b="1" dirty="0"/>
              <a:t>single-turn, single-question</a:t>
            </a:r>
            <a:r>
              <a:rPr lang="de-DE" dirty="0"/>
              <a:t> tasks</a:t>
            </a:r>
          </a:p>
          <a:p>
            <a:r>
              <a:rPr lang="de-DE" b="1" dirty="0"/>
              <a:t>MedAgentBench</a:t>
            </a:r>
            <a:r>
              <a:rPr lang="de-DE" dirty="0"/>
              <a:t>: few-shot generalist, not radiology-specific</a:t>
            </a:r>
          </a:p>
          <a:p>
            <a:r>
              <a:rPr lang="en-US" b="1" dirty="0" err="1"/>
              <a:t>RadQA</a:t>
            </a:r>
            <a:r>
              <a:rPr lang="en-US" b="1" dirty="0"/>
              <a:t> / VQA-</a:t>
            </a:r>
            <a:r>
              <a:rPr lang="en-US" b="1" dirty="0" err="1"/>
              <a:t>RAD</a:t>
            </a:r>
            <a:r>
              <a:rPr lang="en-US" dirty="0" err="1"/>
              <a:t>Often</a:t>
            </a:r>
            <a:r>
              <a:rPr lang="en-US" dirty="0"/>
              <a:t> focus on VQA only, no report generation or segmentation </a:t>
            </a:r>
            <a:r>
              <a:rPr lang="en-US" dirty="0" err="1"/>
              <a:t>evaluatio</a:t>
            </a:r>
            <a:endParaRPr lang="de-DE" dirty="0"/>
          </a:p>
          <a:p>
            <a:pPr marL="171450" indent="-171450">
              <a:buFont typeface="Symbol" panose="05050102010706020507" pitchFamily="18" charset="2"/>
              <a:buChar char="Þ"/>
            </a:pPr>
            <a:r>
              <a:rPr lang="de-DE" i="1" dirty="0"/>
              <a:t>ChestAgentBench focuses on </a:t>
            </a:r>
            <a:r>
              <a:rPr lang="de-DE" b="1" i="1" dirty="0"/>
              <a:t>multistep reasoning with medical priors</a:t>
            </a:r>
          </a:p>
          <a:p>
            <a:pPr marL="171450" indent="-171450">
              <a:buFont typeface="Symbol" panose="05050102010706020507" pitchFamily="18" charset="2"/>
              <a:buChar char="Þ"/>
            </a:pPr>
            <a:r>
              <a:rPr lang="en-US" dirty="0"/>
              <a:t>Fill a critical evaluation void for </a:t>
            </a:r>
            <a:r>
              <a:rPr lang="en-US" b="1" dirty="0"/>
              <a:t>agent-based, tool-augmented CXR interpreters</a:t>
            </a:r>
            <a:endParaRPr lang="de-DE" dirty="0"/>
          </a:p>
          <a:p>
            <a:endParaRPr lang="de-DE" dirty="0"/>
          </a:p>
        </p:txBody>
      </p:sp>
      <p:sp>
        <p:nvSpPr>
          <p:cNvPr id="4" name="Slide Number Placeholder 3">
            <a:extLst>
              <a:ext uri="{FF2B5EF4-FFF2-40B4-BE49-F238E27FC236}">
                <a16:creationId xmlns:a16="http://schemas.microsoft.com/office/drawing/2014/main" id="{B6F801A8-B8ED-16A1-F122-54C6C170DA6A}"/>
              </a:ext>
            </a:extLst>
          </p:cNvPr>
          <p:cNvSpPr>
            <a:spLocks noGrp="1"/>
          </p:cNvSpPr>
          <p:nvPr>
            <p:ph type="sldNum" sz="quarter" idx="5"/>
          </p:nvPr>
        </p:nvSpPr>
        <p:spPr/>
        <p:txBody>
          <a:bodyPr/>
          <a:lstStyle/>
          <a:p>
            <a:pPr>
              <a:defRPr/>
            </a:pPr>
            <a:fld id="{00AFC6D0-44D5-4EB7-828F-6F464F83D79A}" type="slidenum">
              <a:rPr lang="en-GB" smtClean="0"/>
              <a:pPr>
                <a:defRPr/>
              </a:pPr>
              <a:t>18</a:t>
            </a:fld>
            <a:endParaRPr lang="en-GB"/>
          </a:p>
        </p:txBody>
      </p:sp>
    </p:spTree>
    <p:extLst>
      <p:ext uri="{BB962C8B-B14F-4D97-AF65-F5344CB8AC3E}">
        <p14:creationId xmlns:p14="http://schemas.microsoft.com/office/powerpoint/2010/main" val="340300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B3B8A-1390-9D5C-5643-E6AFB93F09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2F63E6-04F3-9E7F-5FE4-65F57C47FD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AEC36-5739-6647-11A3-F4AF17C10030}"/>
              </a:ext>
            </a:extLst>
          </p:cNvPr>
          <p:cNvSpPr>
            <a:spLocks noGrp="1"/>
          </p:cNvSpPr>
          <p:nvPr>
            <p:ph type="body" idx="1"/>
          </p:nvPr>
        </p:nvSpPr>
        <p:spPr/>
        <p:txBody>
          <a:bodyPr/>
          <a:lstStyle/>
          <a:p>
            <a:r>
              <a:rPr lang="de-DE" dirty="0"/>
              <a:t>SO how does MedRAX perform?</a:t>
            </a:r>
          </a:p>
          <a:p>
            <a:r>
              <a:rPr lang="de-DE" b="1" dirty="0"/>
              <a:t>MedRAX</a:t>
            </a:r>
            <a:r>
              <a:rPr lang="de-DE" dirty="0"/>
              <a:t> outperfoms spercialized and general purpose models on their own 2500 CXR benchmark. (simple accuracy of six-choice)</a:t>
            </a:r>
          </a:p>
          <a:p>
            <a:r>
              <a:rPr lang="de-DE" dirty="0"/>
              <a:t>Interestingly, general purposeVLMs outperform domain-specific ones  acrossall categories, esp. characterization and diagnosis!</a:t>
            </a:r>
          </a:p>
          <a:p>
            <a:pPr marL="0" marR="0" lvl="0" indent="0" algn="l" defTabSz="914400" rtl="0" eaLnBrk="1" fontAlgn="base" latinLnBrk="0" hangingPunct="1">
              <a:lnSpc>
                <a:spcPct val="100000"/>
              </a:lnSpc>
              <a:spcBef>
                <a:spcPct val="30000"/>
              </a:spcBef>
              <a:spcAft>
                <a:spcPct val="0"/>
              </a:spcAft>
              <a:buClrTx/>
              <a:buSzTx/>
              <a:buFontTx/>
              <a:buNone/>
              <a:tabLst/>
              <a:defRPr/>
            </a:pPr>
            <a:r>
              <a:rPr lang="de-DE" b="1" dirty="0"/>
              <a:t>NOTE: </a:t>
            </a:r>
            <a:r>
              <a:rPr lang="de-DE" dirty="0"/>
              <a:t>MedRAX basically  calls GPT4.0, llavamed, chexagent </a:t>
            </a:r>
            <a:r>
              <a:rPr lang="de-DE" b="1" dirty="0"/>
              <a:t>MULTIPLE TIMES</a:t>
            </a:r>
            <a:r>
              <a:rPr lang="de-DE" dirty="0"/>
              <a:t>, in this benchamark the others are called only </a:t>
            </a:r>
            <a:r>
              <a:rPr lang="de-DE" b="1" dirty="0"/>
              <a:t>once</a:t>
            </a:r>
            <a:r>
              <a:rPr lang="de-DE" dirty="0"/>
              <a:t>!</a:t>
            </a:r>
          </a:p>
        </p:txBody>
      </p:sp>
      <p:sp>
        <p:nvSpPr>
          <p:cNvPr id="4" name="Slide Number Placeholder 3">
            <a:extLst>
              <a:ext uri="{FF2B5EF4-FFF2-40B4-BE49-F238E27FC236}">
                <a16:creationId xmlns:a16="http://schemas.microsoft.com/office/drawing/2014/main" id="{C900045A-957E-5153-EA91-FC2094E28223}"/>
              </a:ext>
            </a:extLst>
          </p:cNvPr>
          <p:cNvSpPr>
            <a:spLocks noGrp="1"/>
          </p:cNvSpPr>
          <p:nvPr>
            <p:ph type="sldNum" sz="quarter" idx="5"/>
          </p:nvPr>
        </p:nvSpPr>
        <p:spPr/>
        <p:txBody>
          <a:bodyPr/>
          <a:lstStyle/>
          <a:p>
            <a:pPr>
              <a:defRPr/>
            </a:pPr>
            <a:fld id="{00AFC6D0-44D5-4EB7-828F-6F464F83D79A}" type="slidenum">
              <a:rPr lang="en-GB" smtClean="0"/>
              <a:pPr>
                <a:defRPr/>
              </a:pPr>
              <a:t>19</a:t>
            </a:fld>
            <a:endParaRPr lang="en-GB"/>
          </a:p>
        </p:txBody>
      </p:sp>
    </p:spTree>
    <p:extLst>
      <p:ext uri="{BB962C8B-B14F-4D97-AF65-F5344CB8AC3E}">
        <p14:creationId xmlns:p14="http://schemas.microsoft.com/office/powerpoint/2010/main" val="190906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chest-</a:t>
            </a:r>
            <a:r>
              <a:rPr lang="en-US" dirty="0" err="1"/>
              <a:t>xrays</a:t>
            </a:r>
            <a:r>
              <a:rPr lang="en-US" dirty="0"/>
              <a:t> are used to make critical decisions in disease detection, diagnosis, and monitoring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 Think back to </a:t>
            </a:r>
            <a:r>
              <a:rPr lang="en-US" b="1" dirty="0"/>
              <a:t>Prof. Dr. Benedikt </a:t>
            </a:r>
            <a:r>
              <a:rPr lang="en-US" b="1" dirty="0" err="1"/>
              <a:t>Wiestler</a:t>
            </a:r>
            <a:r>
              <a:rPr lang="en-US" b="1" dirty="0"/>
              <a:t> talk.. </a:t>
            </a:r>
            <a:r>
              <a:rPr lang="en-US" dirty="0"/>
              <a:t>This number is only increasing: more chest-</a:t>
            </a:r>
            <a:r>
              <a:rPr lang="en-US" dirty="0" err="1"/>
              <a:t>xrays</a:t>
            </a:r>
            <a:r>
              <a:rPr lang="en-US" dirty="0"/>
              <a:t> per patient, </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dirty="0"/>
              <a:t>Proportion is 55,1% in America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Regarding </a:t>
            </a:r>
            <a:r>
              <a:rPr lang="en-US" dirty="0" err="1"/>
              <a:t>classifgication</a:t>
            </a:r>
            <a:r>
              <a:rPr lang="en-US" dirty="0"/>
              <a:t>, grounding, segmentation, report generation, etc. ..</a:t>
            </a:r>
          </a:p>
          <a:p>
            <a:r>
              <a:rPr lang="en-US" dirty="0"/>
              <a:t>So what is the solution: as we all know DL &amp; VLMs ..</a:t>
            </a:r>
          </a:p>
          <a:p>
            <a:endParaRPr lang="de-DE"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val="188117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535B2-EEB8-F0FD-5F96-515E5A92A3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B054CC-7922-41E4-A623-DA5EBF221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49567-C042-76AC-5702-313A97E53502}"/>
              </a:ext>
            </a:extLst>
          </p:cNvPr>
          <p:cNvSpPr>
            <a:spLocks noGrp="1"/>
          </p:cNvSpPr>
          <p:nvPr>
            <p:ph type="body" idx="1"/>
          </p:nvPr>
        </p:nvSpPr>
        <p:spPr/>
        <p:txBody>
          <a:bodyPr/>
          <a:lstStyle/>
          <a:p>
            <a:r>
              <a:rPr lang="de-DE" b="1" dirty="0"/>
              <a:t>SLAKEVQA</a:t>
            </a:r>
            <a:r>
              <a:rPr lang="de-DE" dirty="0"/>
              <a:t>: medical VQA on 114 chestX-raytest samples with close-endedquestionsinEnglish: Measurement in ACC(exactmatches)and recall(proportionof groundtruthwordspresentingeneratedresponses)</a:t>
            </a:r>
          </a:p>
          <a:p>
            <a:r>
              <a:rPr lang="de-DE" b="1" dirty="0"/>
              <a:t>RESULTS</a:t>
            </a:r>
            <a:r>
              <a:rPr lang="de-DE" dirty="0"/>
              <a:t>: clear outperformance on VQA tasks, M4CXR: multimodal VQA , grounding and report model;Transformer, 1-10B params, </a:t>
            </a:r>
          </a:p>
        </p:txBody>
      </p:sp>
      <p:sp>
        <p:nvSpPr>
          <p:cNvPr id="4" name="Slide Number Placeholder 3">
            <a:extLst>
              <a:ext uri="{FF2B5EF4-FFF2-40B4-BE49-F238E27FC236}">
                <a16:creationId xmlns:a16="http://schemas.microsoft.com/office/drawing/2014/main" id="{A82EC81F-F3AA-92AD-2C7A-2A7B7BACD615}"/>
              </a:ext>
            </a:extLst>
          </p:cNvPr>
          <p:cNvSpPr>
            <a:spLocks noGrp="1"/>
          </p:cNvSpPr>
          <p:nvPr>
            <p:ph type="sldNum" sz="quarter" idx="5"/>
          </p:nvPr>
        </p:nvSpPr>
        <p:spPr/>
        <p:txBody>
          <a:bodyPr/>
          <a:lstStyle/>
          <a:p>
            <a:pPr>
              <a:defRPr/>
            </a:pPr>
            <a:fld id="{00AFC6D0-44D5-4EB7-828F-6F464F83D79A}" type="slidenum">
              <a:rPr lang="en-GB" smtClean="0"/>
              <a:pPr>
                <a:defRPr/>
              </a:pPr>
              <a:t>20</a:t>
            </a:fld>
            <a:endParaRPr lang="en-GB"/>
          </a:p>
        </p:txBody>
      </p:sp>
    </p:spTree>
    <p:extLst>
      <p:ext uri="{BB962C8B-B14F-4D97-AF65-F5344CB8AC3E}">
        <p14:creationId xmlns:p14="http://schemas.microsoft.com/office/powerpoint/2010/main" val="2941924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033E8-AF4E-767E-B427-A4531E8AD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9B804-7DCA-2B68-5990-199D9E8DF5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685F7-6EA0-D230-54B4-E4CB5D9381ED}"/>
              </a:ext>
            </a:extLst>
          </p:cNvPr>
          <p:cNvSpPr>
            <a:spLocks noGrp="1"/>
          </p:cNvSpPr>
          <p:nvPr>
            <p:ph type="body" idx="1"/>
          </p:nvPr>
        </p:nvSpPr>
        <p:spPr/>
        <p:txBody>
          <a:bodyPr>
            <a:normAutofit/>
          </a:bodyPr>
          <a:lstStyle/>
          <a:p>
            <a:r>
              <a:rPr lang="de-DE" b="1" dirty="0"/>
              <a:t>ChexBench</a:t>
            </a:r>
            <a:r>
              <a:rPr lang="de-DE" dirty="0"/>
              <a:t>: </a:t>
            </a:r>
            <a:r>
              <a:rPr lang="en-US" dirty="0"/>
              <a:t>evaluates seven clinically-relevant CXR interpretation tasks Accuracy(%).  238 VQA from Rad-</a:t>
            </a:r>
            <a:r>
              <a:rPr lang="en-US" dirty="0" err="1"/>
              <a:t>Restruct</a:t>
            </a:r>
            <a:r>
              <a:rPr lang="en-US" dirty="0"/>
              <a:t> and SLAKE AND 380 fine-grained image-text reasoning: </a:t>
            </a:r>
            <a:r>
              <a:rPr lang="en-US" b="1" dirty="0"/>
              <a:t>RESULTS</a:t>
            </a:r>
            <a:r>
              <a:rPr lang="en-US" dirty="0"/>
              <a:t>: </a:t>
            </a:r>
            <a:r>
              <a:rPr lang="de-DE" b="1" dirty="0"/>
              <a:t>- MedRAX</a:t>
            </a:r>
            <a:r>
              <a:rPr lang="de-DE" dirty="0"/>
              <a:t> excelsin VQA while achieving the best overall performance – looses out in </a:t>
            </a:r>
            <a:r>
              <a:rPr lang="de-DE" b="1" dirty="0"/>
              <a:t>fine grained reasoning </a:t>
            </a:r>
            <a:r>
              <a:rPr lang="de-DE" dirty="0"/>
              <a:t>compared to only foundation model chexagent</a:t>
            </a:r>
            <a:r>
              <a:rPr lang="de-DE" b="1" dirty="0"/>
              <a:t>; Same SLAKE</a:t>
            </a:r>
            <a:r>
              <a:rPr lang="de-DE" dirty="0"/>
              <a:t> as before but different reuslts – now with LLavaMed ateast,</a:t>
            </a:r>
          </a:p>
          <a:p>
            <a:r>
              <a:rPr lang="de-DE" b="0" dirty="0"/>
              <a:t>Fine grained reasoning (multi step, context – discriminate between closely related findings, multiple choice): Almost equal to </a:t>
            </a:r>
            <a:r>
              <a:rPr lang="de-DE" b="1" dirty="0"/>
              <a:t>random</a:t>
            </a:r>
            <a:r>
              <a:rPr lang="de-DE" b="0" dirty="0"/>
              <a:t> performance(50%baseline). =&gt; maybe another tool for this use case using chexagnet would have been useful?</a:t>
            </a:r>
          </a:p>
        </p:txBody>
      </p:sp>
      <p:sp>
        <p:nvSpPr>
          <p:cNvPr id="4" name="Slide Number Placeholder 3">
            <a:extLst>
              <a:ext uri="{FF2B5EF4-FFF2-40B4-BE49-F238E27FC236}">
                <a16:creationId xmlns:a16="http://schemas.microsoft.com/office/drawing/2014/main" id="{F3F2DF80-C4CC-99B4-E7AD-FA5074550859}"/>
              </a:ext>
            </a:extLst>
          </p:cNvPr>
          <p:cNvSpPr>
            <a:spLocks noGrp="1"/>
          </p:cNvSpPr>
          <p:nvPr>
            <p:ph type="sldNum" sz="quarter" idx="5"/>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val="387248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0A3BF-A492-87ED-51FC-BD5253F28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A8DDD-DEF2-F811-78E1-83B476FB0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874034-57C1-361F-48BA-6B8227EB9771}"/>
              </a:ext>
            </a:extLst>
          </p:cNvPr>
          <p:cNvSpPr>
            <a:spLocks noGrp="1"/>
          </p:cNvSpPr>
          <p:nvPr>
            <p:ph type="body" idx="1"/>
          </p:nvPr>
        </p:nvSpPr>
        <p:spPr/>
        <p:txBody>
          <a:bodyPr>
            <a:normAutofit/>
          </a:bodyPr>
          <a:lstStyle/>
          <a:p>
            <a:r>
              <a:rPr lang="de-DE" b="1" dirty="0"/>
              <a:t>MIMIC_CXR:</a:t>
            </a:r>
            <a:r>
              <a:rPr lang="de-DE" b="0" dirty="0"/>
              <a:t> 3,858 single-image CXR : asseses clinical accuracy of generated reports using micro &amp; MACRO averaged F1 scros for </a:t>
            </a:r>
            <a:r>
              <a:rPr lang="de-DE" b="1" dirty="0"/>
              <a:t>14</a:t>
            </a:r>
            <a:r>
              <a:rPr lang="de-DE" b="0" dirty="0"/>
              <a:t> medical observation labels and </a:t>
            </a:r>
            <a:r>
              <a:rPr lang="de-DE" b="1" dirty="0"/>
              <a:t>5</a:t>
            </a:r>
            <a:r>
              <a:rPr lang="de-DE" b="0" dirty="0"/>
              <a:t> key findings (cardiomegaly,edema, consolidation,atelectasis,pleuraleffusion) – </a:t>
            </a:r>
          </a:p>
          <a:p>
            <a:r>
              <a:rPr lang="de-DE" b="1" dirty="0"/>
              <a:t>- F1</a:t>
            </a:r>
            <a:r>
              <a:rPr lang="de-DE" b="0" dirty="0"/>
              <a:t>: mean of </a:t>
            </a:r>
            <a:r>
              <a:rPr lang="de-DE" b="1" dirty="0"/>
              <a:t>Precision</a:t>
            </a:r>
            <a:r>
              <a:rPr lang="de-DE" b="0" dirty="0"/>
              <a:t> (of all Pos Pred, how many actuallly?) and </a:t>
            </a:r>
            <a:r>
              <a:rPr lang="de-DE" b="1" dirty="0"/>
              <a:t>Recall</a:t>
            </a:r>
            <a:r>
              <a:rPr lang="de-DE" b="0" dirty="0"/>
              <a:t> (</a:t>
            </a:r>
            <a:r>
              <a:rPr lang="en-US" dirty="0"/>
              <a:t>Of all </a:t>
            </a:r>
            <a:r>
              <a:rPr lang="en-US" b="1" dirty="0"/>
              <a:t>actual positives</a:t>
            </a:r>
            <a:r>
              <a:rPr lang="en-US" dirty="0"/>
              <a:t>, how many did the model catch?)</a:t>
            </a:r>
            <a:endParaRPr lang="de-DE" b="0" dirty="0"/>
          </a:p>
          <a:p>
            <a:r>
              <a:rPr lang="en-US" b="1" dirty="0"/>
              <a:t>- Micro-F1</a:t>
            </a:r>
            <a:r>
              <a:rPr lang="en-US" dirty="0"/>
              <a:t>: (weighted per </a:t>
            </a:r>
            <a:r>
              <a:rPr lang="en-US" dirty="0" err="1"/>
              <a:t>freq</a:t>
            </a:r>
            <a:r>
              <a:rPr lang="en-US" dirty="0"/>
              <a:t> of label in dataset)=</a:t>
            </a:r>
            <a:r>
              <a:rPr lang="en-US" dirty="0" err="1"/>
              <a:t>aggr</a:t>
            </a:r>
            <a:r>
              <a:rPr lang="en-US" dirty="0"/>
              <a:t> TP, FP, FN over all labels, then compute F1 once: treats all label decisions equally across the dataset =&gt;Sensitive to </a:t>
            </a:r>
            <a:r>
              <a:rPr lang="en-US" b="1" dirty="0"/>
              <a:t>common conditions</a:t>
            </a:r>
            <a:endParaRPr lang="en-US" dirty="0"/>
          </a:p>
          <a:p>
            <a:r>
              <a:rPr lang="de-DE" b="0" dirty="0"/>
              <a:t>- </a:t>
            </a:r>
            <a:r>
              <a:rPr lang="de-DE" b="1" dirty="0"/>
              <a:t>Macro-F1:</a:t>
            </a:r>
            <a:r>
              <a:rPr lang="de-DE" b="0" dirty="0"/>
              <a:t> compute per label, then avg: treats all labels equally, even rare ones =&gt; </a:t>
            </a:r>
            <a:r>
              <a:rPr lang="de-DE" dirty="0"/>
              <a:t>Sensitive to </a:t>
            </a:r>
            <a:r>
              <a:rPr lang="de-DE" b="1" dirty="0"/>
              <a:t>rare condition performance</a:t>
            </a:r>
            <a:endParaRPr lang="de-DE" b="0" dirty="0"/>
          </a:p>
          <a:p>
            <a:r>
              <a:rPr lang="de-DE" b="0" dirty="0"/>
              <a:t> </a:t>
            </a:r>
            <a:r>
              <a:rPr lang="de-DE" b="1" dirty="0"/>
              <a:t>RESULTS</a:t>
            </a:r>
            <a:r>
              <a:rPr lang="de-DE" b="0" dirty="0"/>
              <a:t>: MedRAX: hhigh microF1 , but low MACROf1 scores </a:t>
            </a:r>
            <a:r>
              <a:rPr lang="de-DE" b="1" dirty="0"/>
              <a:t>=&gt; good performance on common diseases, bad performance on rare diseases!</a:t>
            </a:r>
          </a:p>
          <a:p>
            <a:endParaRPr lang="de-DE" b="0" dirty="0"/>
          </a:p>
        </p:txBody>
      </p:sp>
      <p:sp>
        <p:nvSpPr>
          <p:cNvPr id="4" name="Slide Number Placeholder 3">
            <a:extLst>
              <a:ext uri="{FF2B5EF4-FFF2-40B4-BE49-F238E27FC236}">
                <a16:creationId xmlns:a16="http://schemas.microsoft.com/office/drawing/2014/main" id="{B18F1CBE-7076-96AE-4D17-9A42ADDA445C}"/>
              </a:ext>
            </a:extLst>
          </p:cNvPr>
          <p:cNvSpPr>
            <a:spLocks noGrp="1"/>
          </p:cNvSpPr>
          <p:nvPr>
            <p:ph type="sldNum" sz="quarter" idx="5"/>
          </p:nvPr>
        </p:nvSpPr>
        <p:spPr/>
        <p:txBody>
          <a:bodyPr/>
          <a:lstStyle/>
          <a:p>
            <a:pPr>
              <a:defRPr/>
            </a:pPr>
            <a:fld id="{00AFC6D0-44D5-4EB7-828F-6F464F83D79A}" type="slidenum">
              <a:rPr lang="en-GB" smtClean="0"/>
              <a:pPr>
                <a:defRPr/>
              </a:pPr>
              <a:t>22</a:t>
            </a:fld>
            <a:endParaRPr lang="en-GB"/>
          </a:p>
        </p:txBody>
      </p:sp>
    </p:spTree>
    <p:extLst>
      <p:ext uri="{BB962C8B-B14F-4D97-AF65-F5344CB8AC3E}">
        <p14:creationId xmlns:p14="http://schemas.microsoft.com/office/powerpoint/2010/main" val="328682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5BF4F-3BF5-4003-EC7A-52142D4F84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392FD-21A0-4875-5A2D-8EF6A6E46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E07063-DFA8-0AC1-54F3-B3BF750FE54F}"/>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81CD06CB-D17C-96D0-6EB0-BE33E41E1787}"/>
              </a:ext>
            </a:extLst>
          </p:cNvPr>
          <p:cNvSpPr>
            <a:spLocks noGrp="1"/>
          </p:cNvSpPr>
          <p:nvPr>
            <p:ph type="sldNum" sz="quarter" idx="5"/>
          </p:nvPr>
        </p:nvSpPr>
        <p:spPr/>
        <p:txBody>
          <a:bodyPr/>
          <a:lstStyle/>
          <a:p>
            <a:pPr>
              <a:defRPr/>
            </a:pPr>
            <a:fld id="{00AFC6D0-44D5-4EB7-828F-6F464F83D79A}" type="slidenum">
              <a:rPr lang="en-GB" smtClean="0"/>
              <a:pPr>
                <a:defRPr/>
              </a:pPr>
              <a:t>23</a:t>
            </a:fld>
            <a:endParaRPr lang="en-GB"/>
          </a:p>
        </p:txBody>
      </p:sp>
    </p:spTree>
    <p:extLst>
      <p:ext uri="{BB962C8B-B14F-4D97-AF65-F5344CB8AC3E}">
        <p14:creationId xmlns:p14="http://schemas.microsoft.com/office/powerpoint/2010/main" val="1935207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8EA13-8D91-8F06-D0B5-47921F00C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CF583-7CDB-E70A-BBB3-FEE28B3C1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1FD1C-962E-2A0E-CC59-993623170B8A}"/>
              </a:ext>
            </a:extLst>
          </p:cNvPr>
          <p:cNvSpPr>
            <a:spLocks noGrp="1"/>
          </p:cNvSpPr>
          <p:nvPr>
            <p:ph type="body" idx="1"/>
          </p:nvPr>
        </p:nvSpPr>
        <p:spPr/>
        <p:txBody>
          <a:bodyPr/>
          <a:lstStyle/>
          <a:p>
            <a:r>
              <a:rPr lang="de-DE" dirty="0"/>
              <a:t>We see foundation models &gt;80B params outperform specialists, hwoever in medical domain we lack the needed amount data (atm)! =&gt; agents are a solution: „we see thath </a:t>
            </a:r>
            <a:r>
              <a:rPr lang="en-US" dirty="0"/>
              <a:t>explicit decomposition of tasks provides advantages that scale alone cannot achieve”</a:t>
            </a:r>
          </a:p>
          <a:p>
            <a:r>
              <a:rPr lang="en-US" dirty="0"/>
              <a:t>However, the fragmented nature of these solutions—each operating in isolation—has hindered their widespread adoption</a:t>
            </a:r>
          </a:p>
          <a:p>
            <a:r>
              <a:rPr lang="en-US" dirty="0"/>
              <a:t>A key insight is the superior performance of general-purpose models (GPT4o, Llama-3.2-90B) over specialized medical models</a:t>
            </a:r>
          </a:p>
          <a:p>
            <a:r>
              <a:rPr lang="de-DE" b="1" dirty="0"/>
              <a:t>State of the art in VQA</a:t>
            </a:r>
            <a:r>
              <a:rPr lang="de-DE" dirty="0"/>
              <a:t>: </a:t>
            </a:r>
          </a:p>
          <a:p>
            <a:pPr marL="285750" indent="-285750">
              <a:buFont typeface="Arial" panose="020B0604020202020204" pitchFamily="34" charset="0"/>
              <a:buChar char="•"/>
            </a:pPr>
            <a:r>
              <a:rPr lang="de-DE" dirty="0"/>
              <a:t>can be further improved by optimizing model (tool) choices</a:t>
            </a:r>
          </a:p>
          <a:p>
            <a:pPr marL="285750" indent="-285750">
              <a:buFont typeface="Arial" panose="020B0604020202020204" pitchFamily="34" charset="0"/>
              <a:buChar char="•"/>
            </a:pPr>
            <a:endParaRPr lang="de-DE" dirty="0"/>
          </a:p>
          <a:p>
            <a:pPr marL="0" indent="0">
              <a:buFont typeface="Arial" panose="020B0604020202020204" pitchFamily="34" charset="0"/>
              <a:buNone/>
            </a:pPr>
            <a:r>
              <a:rPr lang="de-DE" dirty="0"/>
              <a:t> + ChestAgentBench provides a well curated, meaningful benchamrk for CXR</a:t>
            </a:r>
          </a:p>
          <a:p>
            <a:endParaRPr lang="de-DE" dirty="0"/>
          </a:p>
        </p:txBody>
      </p:sp>
      <p:sp>
        <p:nvSpPr>
          <p:cNvPr id="4" name="Slide Number Placeholder 3">
            <a:extLst>
              <a:ext uri="{FF2B5EF4-FFF2-40B4-BE49-F238E27FC236}">
                <a16:creationId xmlns:a16="http://schemas.microsoft.com/office/drawing/2014/main" id="{74216EC7-8D2C-479F-12B5-FA80BD10D811}"/>
              </a:ext>
            </a:extLst>
          </p:cNvPr>
          <p:cNvSpPr>
            <a:spLocks noGrp="1"/>
          </p:cNvSpPr>
          <p:nvPr>
            <p:ph type="sldNum" sz="quarter" idx="5"/>
          </p:nvPr>
        </p:nvSpPr>
        <p:spPr/>
        <p:txBody>
          <a:bodyPr/>
          <a:lstStyle/>
          <a:p>
            <a:pPr>
              <a:defRPr/>
            </a:pPr>
            <a:fld id="{00AFC6D0-44D5-4EB7-828F-6F464F83D79A}" type="slidenum">
              <a:rPr lang="en-GB" smtClean="0"/>
              <a:pPr>
                <a:defRPr/>
              </a:pPr>
              <a:t>24</a:t>
            </a:fld>
            <a:endParaRPr lang="en-GB"/>
          </a:p>
        </p:txBody>
      </p:sp>
    </p:spTree>
    <p:extLst>
      <p:ext uri="{BB962C8B-B14F-4D97-AF65-F5344CB8AC3E}">
        <p14:creationId xmlns:p14="http://schemas.microsoft.com/office/powerpoint/2010/main" val="1116931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D1C29-9F99-0F79-6B2B-DE07FDC8DA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1DBCB-01FF-17A2-2A16-EE5542436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FBE2C-05A6-8A3B-4D1E-BA546C5E36A5}"/>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B4261B81-2035-0EE3-E548-7694028D89D5}"/>
              </a:ext>
            </a:extLst>
          </p:cNvPr>
          <p:cNvSpPr>
            <a:spLocks noGrp="1"/>
          </p:cNvSpPr>
          <p:nvPr>
            <p:ph type="sldNum" sz="quarter" idx="5"/>
          </p:nvPr>
        </p:nvSpPr>
        <p:spPr/>
        <p:txBody>
          <a:bodyPr/>
          <a:lstStyle/>
          <a:p>
            <a:pPr>
              <a:defRPr/>
            </a:pPr>
            <a:fld id="{00AFC6D0-44D5-4EB7-828F-6F464F83D79A}" type="slidenum">
              <a:rPr lang="en-GB" smtClean="0"/>
              <a:pPr>
                <a:defRPr/>
              </a:pPr>
              <a:t>25</a:t>
            </a:fld>
            <a:endParaRPr lang="en-GB"/>
          </a:p>
        </p:txBody>
      </p:sp>
    </p:spTree>
    <p:extLst>
      <p:ext uri="{BB962C8B-B14F-4D97-AF65-F5344CB8AC3E}">
        <p14:creationId xmlns:p14="http://schemas.microsoft.com/office/powerpoint/2010/main" val="2874252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4B8BC-683C-4473-52A0-669C6F4B47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B0EB8D-E073-021B-B771-1FD15B307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04EF1-6787-7355-5163-0986586BC6CD}"/>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58A7B6D9-4050-B4BF-91D9-75E63FADE781}"/>
              </a:ext>
            </a:extLst>
          </p:cNvPr>
          <p:cNvSpPr>
            <a:spLocks noGrp="1"/>
          </p:cNvSpPr>
          <p:nvPr>
            <p:ph type="sldNum" sz="quarter" idx="5"/>
          </p:nvPr>
        </p:nvSpPr>
        <p:spPr/>
        <p:txBody>
          <a:bodyPr/>
          <a:lstStyle/>
          <a:p>
            <a:pPr>
              <a:defRPr/>
            </a:pPr>
            <a:fld id="{00AFC6D0-44D5-4EB7-828F-6F464F83D79A}" type="slidenum">
              <a:rPr lang="en-GB" smtClean="0"/>
              <a:pPr>
                <a:defRPr/>
              </a:pPr>
              <a:t>26</a:t>
            </a:fld>
            <a:endParaRPr lang="en-GB"/>
          </a:p>
        </p:txBody>
      </p:sp>
    </p:spTree>
    <p:extLst>
      <p:ext uri="{BB962C8B-B14F-4D97-AF65-F5344CB8AC3E}">
        <p14:creationId xmlns:p14="http://schemas.microsoft.com/office/powerpoint/2010/main" val="780835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20388-96D3-988D-E51C-C25111703D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D00AF-B414-E326-D5F3-CD8774236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51ACDA-0048-6169-A54E-3DCA1A34ACDB}"/>
              </a:ext>
            </a:extLst>
          </p:cNvPr>
          <p:cNvSpPr>
            <a:spLocks noGrp="1"/>
          </p:cNvSpPr>
          <p:nvPr>
            <p:ph type="body" idx="1"/>
          </p:nvPr>
        </p:nvSpPr>
        <p:spPr/>
        <p:txBody>
          <a:bodyPr/>
          <a:lstStyle/>
          <a:p>
            <a:r>
              <a:rPr lang="de-DE" dirty="0"/>
              <a:t>. (Case 17576) Correct answer is chest tube. GPT-4o incorrectly identifies as endotracheal tube based on position, while MedRAX correctly identifies chest tube by integrating multiple tool outputs, even resolving conflicting tool suggestions. </a:t>
            </a:r>
          </a:p>
          <a:p>
            <a:r>
              <a:rPr lang="de-DE" dirty="0"/>
              <a:t>(Case 16703) Correct answer is left pneumothorax. GPT-4o misdiagnoses as right-sided pneumonia/edema, while MedRAX correctly identifies left pneumothorax through sequential tool application for disease detection and comparative lung analysis</a:t>
            </a:r>
          </a:p>
        </p:txBody>
      </p:sp>
      <p:sp>
        <p:nvSpPr>
          <p:cNvPr id="4" name="Slide Number Placeholder 3">
            <a:extLst>
              <a:ext uri="{FF2B5EF4-FFF2-40B4-BE49-F238E27FC236}">
                <a16:creationId xmlns:a16="http://schemas.microsoft.com/office/drawing/2014/main" id="{E38FBF0A-138A-5317-A84D-FB757595F5B2}"/>
              </a:ext>
            </a:extLst>
          </p:cNvPr>
          <p:cNvSpPr>
            <a:spLocks noGrp="1"/>
          </p:cNvSpPr>
          <p:nvPr>
            <p:ph type="sldNum" sz="quarter" idx="5"/>
          </p:nvPr>
        </p:nvSpPr>
        <p:spPr/>
        <p:txBody>
          <a:bodyPr/>
          <a:lstStyle/>
          <a:p>
            <a:pPr>
              <a:defRPr/>
            </a:pPr>
            <a:fld id="{00AFC6D0-44D5-4EB7-828F-6F464F83D79A}" type="slidenum">
              <a:rPr lang="en-GB" smtClean="0"/>
              <a:pPr>
                <a:defRPr/>
              </a:pPr>
              <a:t>27</a:t>
            </a:fld>
            <a:endParaRPr lang="en-GB"/>
          </a:p>
        </p:txBody>
      </p:sp>
    </p:spTree>
    <p:extLst>
      <p:ext uri="{BB962C8B-B14F-4D97-AF65-F5344CB8AC3E}">
        <p14:creationId xmlns:p14="http://schemas.microsoft.com/office/powerpoint/2010/main" val="1730704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73851-BEC8-9EDC-CD0C-CC8B4EFCC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C028D-4CE3-9051-6CA8-A8EAAB7DF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76C912-67C8-0974-51B6-EA188E0C1286}"/>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65F670AD-152C-6B19-83E5-99D6CDBC7FDB}"/>
              </a:ext>
            </a:extLst>
          </p:cNvPr>
          <p:cNvSpPr>
            <a:spLocks noGrp="1"/>
          </p:cNvSpPr>
          <p:nvPr>
            <p:ph type="sldNum" sz="quarter" idx="5"/>
          </p:nvPr>
        </p:nvSpPr>
        <p:spPr/>
        <p:txBody>
          <a:bodyPr/>
          <a:lstStyle/>
          <a:p>
            <a:pPr>
              <a:defRPr/>
            </a:pPr>
            <a:fld id="{00AFC6D0-44D5-4EB7-828F-6F464F83D79A}" type="slidenum">
              <a:rPr lang="en-GB" smtClean="0"/>
              <a:pPr>
                <a:defRPr/>
              </a:pPr>
              <a:t>28</a:t>
            </a:fld>
            <a:endParaRPr lang="en-GB"/>
          </a:p>
        </p:txBody>
      </p:sp>
    </p:spTree>
    <p:extLst>
      <p:ext uri="{BB962C8B-B14F-4D97-AF65-F5344CB8AC3E}">
        <p14:creationId xmlns:p14="http://schemas.microsoft.com/office/powerpoint/2010/main" val="3706883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0FC1B-865D-E0F6-019C-86D209BCE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A786F-8DD1-25E8-7CC4-0ACEE19BCB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F5E12-DF1C-129A-959C-A5A8CB27E8F5}"/>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D4B85785-96C5-5714-89C3-638172045AB0}"/>
              </a:ext>
            </a:extLst>
          </p:cNvPr>
          <p:cNvSpPr>
            <a:spLocks noGrp="1"/>
          </p:cNvSpPr>
          <p:nvPr>
            <p:ph type="sldNum" sz="quarter" idx="5"/>
          </p:nvPr>
        </p:nvSpPr>
        <p:spPr/>
        <p:txBody>
          <a:bodyPr/>
          <a:lstStyle/>
          <a:p>
            <a:pPr>
              <a:defRPr/>
            </a:pPr>
            <a:fld id="{00AFC6D0-44D5-4EB7-828F-6F464F83D79A}" type="slidenum">
              <a:rPr lang="en-GB" smtClean="0"/>
              <a:pPr>
                <a:defRPr/>
              </a:pPr>
              <a:t>29</a:t>
            </a:fld>
            <a:endParaRPr lang="en-GB"/>
          </a:p>
        </p:txBody>
      </p:sp>
    </p:spTree>
    <p:extLst>
      <p:ext uri="{BB962C8B-B14F-4D97-AF65-F5344CB8AC3E}">
        <p14:creationId xmlns:p14="http://schemas.microsoft.com/office/powerpoint/2010/main" val="13180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pitchFamily="34" charset="0"/>
                <a:ea typeface="+mn-ea"/>
                <a:cs typeface="Arial" pitchFamily="34" charset="0"/>
              </a:rPr>
              <a:t>Last Week we learned about a vision-language Foundation Model (Qwen 2.5) and another paper called Visual-RFT which proposed a RL technique to fine-tune such models to perform better on specific tasks with only a small amount of labelled data needed.</a:t>
            </a:r>
          </a:p>
          <a:p>
            <a:pPr marL="171450" indent="-171450">
              <a:buFontTx/>
              <a:buChar char="-"/>
            </a:pPr>
            <a:r>
              <a:rPr lang="en-US" dirty="0"/>
              <a:t>Each have strengths and weaknesses </a:t>
            </a:r>
          </a:p>
          <a:p>
            <a:pPr marL="354013" marR="0" lvl="1" indent="-171450" algn="l" defTabSz="914400" rtl="0" eaLnBrk="1" fontAlgn="base" latinLnBrk="0" hangingPunct="1">
              <a:lnSpc>
                <a:spcPct val="100000"/>
              </a:lnSpc>
              <a:spcBef>
                <a:spcPct val="30000"/>
              </a:spcBef>
              <a:spcAft>
                <a:spcPct val="0"/>
              </a:spcAft>
              <a:buClrTx/>
              <a:buSzTx/>
              <a:buFontTx/>
              <a:buChar char="-"/>
              <a:tabLst/>
              <a:defRPr/>
            </a:pPr>
            <a:r>
              <a:rPr lang="en-US" dirty="0"/>
              <a:t>specialized knowledge vs fragmentation and clinical adaptation</a:t>
            </a:r>
          </a:p>
          <a:p>
            <a:pPr marL="354013" lvl="1" indent="-171450">
              <a:buFontTx/>
              <a:buChar char="-"/>
            </a:pPr>
            <a:r>
              <a:rPr lang="en-US" dirty="0"/>
              <a:t>(reasoning &amp; generalization vs reliability: </a:t>
            </a:r>
            <a:r>
              <a:rPr lang="en-US" dirty="0" err="1"/>
              <a:t>halluconations</a:t>
            </a:r>
            <a:r>
              <a:rPr lang="en-US" dirty="0"/>
              <a:t> &amp; FP &amp; inconsistencies in reasoning )</a:t>
            </a:r>
          </a:p>
          <a:p>
            <a:pPr marL="182563" lvl="1" indent="0">
              <a:buFontTx/>
              <a:buNone/>
            </a:pPr>
            <a:r>
              <a:rPr lang="en-US" dirty="0"/>
              <a:t>We need an end to end solution with the </a:t>
            </a:r>
            <a:r>
              <a:rPr lang="en-US" dirty="0" err="1"/>
              <a:t>relabiltiy</a:t>
            </a:r>
            <a:r>
              <a:rPr lang="en-US" dirty="0"/>
              <a:t> (low FP) of the task-specific  sols and the general reasoning powers of foundation models</a:t>
            </a:r>
          </a:p>
          <a:p>
            <a:pPr marL="182563" lvl="1" indent="0">
              <a:buFontTx/>
              <a:buNone/>
            </a:pPr>
            <a:r>
              <a:rPr lang="en-US" dirty="0"/>
              <a:t>- LMMs experience hallucinations and inconsistencies in reasoning, particularly concerning where medical accuracy is paramount. They struggle with complex multi-step reasoning required for diagnostic tasks, failing to systematically evaluate all relevant anatomical structures or integrate findings across different image region</a:t>
            </a:r>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3</a:t>
            </a:fld>
            <a:endParaRPr lang="en-GB"/>
          </a:p>
        </p:txBody>
      </p:sp>
    </p:spTree>
    <p:extLst>
      <p:ext uri="{BB962C8B-B14F-4D97-AF65-F5344CB8AC3E}">
        <p14:creationId xmlns:p14="http://schemas.microsoft.com/office/powerpoint/2010/main" val="429908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4EE7D-E0B2-5746-3D84-18B903E2C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ADEEC-882E-791E-1124-DB1561F8D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FE5340-59F1-6501-2355-196107969F7A}"/>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02A78D61-DD0D-6579-3996-B830C2A5F38B}"/>
              </a:ext>
            </a:extLst>
          </p:cNvPr>
          <p:cNvSpPr>
            <a:spLocks noGrp="1"/>
          </p:cNvSpPr>
          <p:nvPr>
            <p:ph type="sldNum" sz="quarter" idx="5"/>
          </p:nvPr>
        </p:nvSpPr>
        <p:spPr/>
        <p:txBody>
          <a:bodyPr/>
          <a:lstStyle/>
          <a:p>
            <a:pPr>
              <a:defRPr/>
            </a:pPr>
            <a:fld id="{00AFC6D0-44D5-4EB7-828F-6F464F83D79A}" type="slidenum">
              <a:rPr lang="en-GB" smtClean="0"/>
              <a:pPr>
                <a:defRPr/>
              </a:pPr>
              <a:t>30</a:t>
            </a:fld>
            <a:endParaRPr lang="en-GB"/>
          </a:p>
        </p:txBody>
      </p:sp>
    </p:spTree>
    <p:extLst>
      <p:ext uri="{BB962C8B-B14F-4D97-AF65-F5344CB8AC3E}">
        <p14:creationId xmlns:p14="http://schemas.microsoft.com/office/powerpoint/2010/main" val="2886244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EDB75-F110-0D8B-D442-F55540905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683DA3-D7F8-6795-5E5F-D893B4EE7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9A43C-F751-A8B3-D500-562EA95B9773}"/>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9AFD6A97-5E3E-1DE3-744F-5CF523B752C4}"/>
              </a:ext>
            </a:extLst>
          </p:cNvPr>
          <p:cNvSpPr>
            <a:spLocks noGrp="1"/>
          </p:cNvSpPr>
          <p:nvPr>
            <p:ph type="sldNum" sz="quarter" idx="5"/>
          </p:nvPr>
        </p:nvSpPr>
        <p:spPr/>
        <p:txBody>
          <a:bodyPr/>
          <a:lstStyle/>
          <a:p>
            <a:pPr>
              <a:defRPr/>
            </a:pPr>
            <a:fld id="{00AFC6D0-44D5-4EB7-828F-6F464F83D79A}" type="slidenum">
              <a:rPr lang="en-GB" smtClean="0"/>
              <a:pPr>
                <a:defRPr/>
              </a:pPr>
              <a:t>31</a:t>
            </a:fld>
            <a:endParaRPr lang="en-GB"/>
          </a:p>
        </p:txBody>
      </p:sp>
    </p:spTree>
    <p:extLst>
      <p:ext uri="{BB962C8B-B14F-4D97-AF65-F5344CB8AC3E}">
        <p14:creationId xmlns:p14="http://schemas.microsoft.com/office/powerpoint/2010/main" val="191232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9B8CE-C6D3-52E9-8EB9-769535C70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7F26EA-59FA-B520-9B64-394F6BC57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E2DA9-2601-1863-31A3-6C643E99CF8D}"/>
              </a:ext>
            </a:extLst>
          </p:cNvPr>
          <p:cNvSpPr>
            <a:spLocks noGrp="1"/>
          </p:cNvSpPr>
          <p:nvPr>
            <p:ph type="body" idx="1"/>
          </p:nvPr>
        </p:nvSpPr>
        <p:spPr/>
        <p:txBody>
          <a:bodyPr/>
          <a:lstStyle/>
          <a:p>
            <a:r>
              <a:rPr lang="de-DE" dirty="0"/>
              <a:t>Fallahpour et al propose MedRax an „agent“: what is an agent? A framwoerk that combines </a:t>
            </a:r>
            <a:r>
              <a:rPr lang="en-US" dirty="0"/>
              <a:t>(1) a reasoning engine driven by LLMs, (2) perceptual modules that process multimodal inputs, and (3) action mechanisms that execute API calls, retrieve information, or interact with external tools.</a:t>
            </a:r>
            <a:endParaRPr lang="de-DE" dirty="0"/>
          </a:p>
        </p:txBody>
      </p:sp>
      <p:sp>
        <p:nvSpPr>
          <p:cNvPr id="4" name="Slide Number Placeholder 3">
            <a:extLst>
              <a:ext uri="{FF2B5EF4-FFF2-40B4-BE49-F238E27FC236}">
                <a16:creationId xmlns:a16="http://schemas.microsoft.com/office/drawing/2014/main" id="{91E3F7A8-04ED-EE1B-0CB6-72743A7C8996}"/>
              </a:ext>
            </a:extLst>
          </p:cNvPr>
          <p:cNvSpPr>
            <a:spLocks noGrp="1"/>
          </p:cNvSpPr>
          <p:nvPr>
            <p:ph type="sldNum" sz="quarter" idx="5"/>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1458715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A9F1D-C80A-41B7-7A66-6956F57294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5BA7D-D3E8-BFE2-D6CA-1E73AA98A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E0715E-FF75-B62A-5A30-802483526FD4}"/>
              </a:ext>
            </a:extLst>
          </p:cNvPr>
          <p:cNvSpPr>
            <a:spLocks noGrp="1"/>
          </p:cNvSpPr>
          <p:nvPr>
            <p:ph type="body" idx="1"/>
          </p:nvPr>
        </p:nvSpPr>
        <p:spPr/>
        <p:txBody>
          <a:bodyPr>
            <a:normAutofit/>
          </a:bodyPr>
          <a:lstStyle/>
          <a:p>
            <a:r>
              <a:rPr lang="de-DE" b="1" dirty="0"/>
              <a:t>QUICKLY!</a:t>
            </a:r>
          </a:p>
          <a:p>
            <a:r>
              <a:rPr lang="de-DE" b="1" dirty="0"/>
              <a:t>VQA</a:t>
            </a:r>
            <a:r>
              <a:rPr lang="de-DE" dirty="0"/>
              <a:t>: </a:t>
            </a:r>
            <a:r>
              <a:rPr lang="en-US" dirty="0"/>
              <a:t>Answering free-form questions about CXR images by combining visual understanding with medical knowledge.</a:t>
            </a:r>
            <a:endParaRPr lang="de-DE" dirty="0"/>
          </a:p>
          <a:p>
            <a:pPr marL="171450" indent="-171450">
              <a:buFontTx/>
              <a:buChar char="-"/>
            </a:pPr>
            <a:r>
              <a:rPr lang="en-US" dirty="0" err="1"/>
              <a:t>CheXagent</a:t>
            </a:r>
            <a:r>
              <a:rPr lang="en-US" dirty="0"/>
              <a:t>, a vision-language foundation model trained on </a:t>
            </a:r>
            <a:r>
              <a:rPr lang="en-US" dirty="0" err="1"/>
              <a:t>CheXinstruct</a:t>
            </a:r>
            <a:r>
              <a:rPr lang="en-US" dirty="0"/>
              <a:t>, with over 8.5M samples across 35 tasks, capable of fine-grained visual reasoning and </a:t>
            </a:r>
            <a:r>
              <a:rPr lang="en-US" dirty="0" err="1"/>
              <a:t>CXRinterpretation</a:t>
            </a:r>
            <a:endParaRPr lang="en-US" dirty="0"/>
          </a:p>
          <a:p>
            <a:pPr marL="171450" indent="-171450">
              <a:buFontTx/>
              <a:buChar char="-"/>
            </a:pPr>
            <a:r>
              <a:rPr lang="en-US" dirty="0" err="1"/>
              <a:t>LLava</a:t>
            </a:r>
            <a:r>
              <a:rPr lang="en-US" dirty="0"/>
              <a:t>-Med, a biomedical 7B VLM, trained on 600K biomedical image-caption pairs from PMC-15M and 60K instruction-tuning data</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851F75BA-3D6E-708D-80FF-61ED6D2A0628}"/>
              </a:ext>
            </a:extLst>
          </p:cNvPr>
          <p:cNvSpPr>
            <a:spLocks noGrp="1"/>
          </p:cNvSpPr>
          <p:nvPr>
            <p:ph type="sldNum" sz="quarter" idx="5"/>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2489986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34F8A-AF9B-F8D5-968D-F75B3FC9D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0194E4-B856-4809-6242-649C1F109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79D28-7CD9-C4A4-8D99-F14E74827EBC}"/>
              </a:ext>
            </a:extLst>
          </p:cNvPr>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b="1" dirty="0"/>
              <a:t>QUICKLY! </a:t>
            </a:r>
            <a:r>
              <a:rPr lang="en-US" b="1" dirty="0"/>
              <a:t>Report Generation. </a:t>
            </a:r>
            <a:r>
              <a:rPr lang="en-US" dirty="0"/>
              <a:t>Writing radiology reports with findings and impressions.</a:t>
            </a:r>
          </a:p>
          <a:p>
            <a:pPr marL="171450" indent="-171450">
              <a:buFontTx/>
              <a:buChar char="-"/>
            </a:pPr>
            <a:r>
              <a:rPr lang="en-US" dirty="0"/>
              <a:t> Model: A SwinV2 Transformer with a two-layer BERT decoder trained on 223K expert-annotated reports from </a:t>
            </a:r>
            <a:r>
              <a:rPr lang="en-US" dirty="0" err="1"/>
              <a:t>CheXpert</a:t>
            </a:r>
            <a:r>
              <a:rPr lang="en-US" dirty="0"/>
              <a:t> Plus dataset to generate findings and impressions (</a:t>
            </a:r>
          </a:p>
          <a:p>
            <a:pPr marL="0" indent="0">
              <a:buFontTx/>
              <a:buNone/>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7F67D10-A737-8EDD-B41E-F2A02556DD1E}"/>
              </a:ext>
            </a:extLst>
          </p:cNvPr>
          <p:cNvSpPr>
            <a:spLocks noGrp="1"/>
          </p:cNvSpPr>
          <p:nvPr>
            <p:ph type="sldNum" sz="quarter" idx="5"/>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360027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0B421-D7CC-F05D-730D-DA374128A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9A9B5C-A7D5-5D62-88FB-0EDDA5836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E9CBE5-8AEF-9827-DF3F-BD9DD3F3E1B1}"/>
              </a:ext>
            </a:extLst>
          </p:cNvPr>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b="1" dirty="0"/>
              <a:t>QUICKLY!</a:t>
            </a:r>
            <a:r>
              <a:rPr lang="en-US" b="1" dirty="0"/>
              <a:t>Segmentation</a:t>
            </a:r>
            <a:r>
              <a:rPr lang="en-US" dirty="0"/>
              <a:t>. Partitioning CXR images into semantically meaningful regions by assigning each region to anatomical structures.</a:t>
            </a:r>
          </a:p>
          <a:p>
            <a:r>
              <a:rPr lang="en-US" dirty="0"/>
              <a:t>-</a:t>
            </a:r>
            <a:r>
              <a:rPr lang="en-US" dirty="0" err="1"/>
              <a:t>MedSAM</a:t>
            </a:r>
            <a:r>
              <a:rPr lang="en-US" dirty="0"/>
              <a:t>, a state-of-the-art biomedical segmentation model trained on 1,570,263 medical image-mask pairs, covering 10 imaging modalities and over 30 cancer types</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5E3446D-C62B-EB52-B0B9-0269FDE6E425}"/>
              </a:ext>
            </a:extLst>
          </p:cNvPr>
          <p:cNvSpPr>
            <a:spLocks noGrp="1"/>
          </p:cNvSpPr>
          <p:nvPr>
            <p:ph type="sldNum" sz="quarter" idx="5"/>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4075221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3284E-5A3F-8C72-DC3B-27968522D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ADAD74-063F-F081-4140-7CE87B475F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62557-C242-90A1-69D4-84B9F0E03285}"/>
              </a:ext>
            </a:extLst>
          </p:cNvPr>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b="1" dirty="0"/>
              <a:t>QUICKLY! </a:t>
            </a:r>
            <a:r>
              <a:rPr lang="en-US" b="1" dirty="0"/>
              <a:t>Grounding</a:t>
            </a:r>
            <a:r>
              <a:rPr lang="en-US" dirty="0"/>
              <a:t>. Localizing specific visual regions in medical images that correspond to given textual descriptions or findings.</a:t>
            </a:r>
          </a:p>
          <a:p>
            <a:r>
              <a:rPr lang="en-US" dirty="0"/>
              <a:t> Model: </a:t>
            </a:r>
          </a:p>
          <a:p>
            <a:r>
              <a:rPr lang="en-US" dirty="0"/>
              <a:t>Maira-2, a 7B VLM trained on MIMIC-CXR, </a:t>
            </a:r>
            <a:r>
              <a:rPr lang="en-US" dirty="0" err="1"/>
              <a:t>PadChest</a:t>
            </a:r>
            <a:r>
              <a:rPr lang="en-US" dirty="0"/>
              <a:t>, and </a:t>
            </a:r>
            <a:r>
              <a:rPr lang="en-US" dirty="0" err="1"/>
              <a:t>USMix</a:t>
            </a:r>
            <a:r>
              <a:rPr lang="en-US" dirty="0"/>
              <a:t> datasets, excellent in grounding specific phrases or generating findings of a radiology report with or without grounding (</a:t>
            </a:r>
            <a:r>
              <a:rPr lang="en-US" dirty="0" err="1"/>
              <a:t>Bannur</a:t>
            </a:r>
            <a:r>
              <a:rPr lang="en-US" dirty="0"/>
              <a:t> et al., 2024).</a:t>
            </a:r>
          </a:p>
          <a:p>
            <a:r>
              <a:rPr lang="en-US" dirty="0"/>
              <a:t>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EBA31AE-190F-C24F-266B-59393E068AD1}"/>
              </a:ext>
            </a:extLst>
          </p:cNvPr>
          <p:cNvSpPr>
            <a:spLocks noGrp="1"/>
          </p:cNvSpPr>
          <p:nvPr>
            <p:ph type="sldNum" sz="quarter" idx="5"/>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2254667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B219F-3E67-45D8-4EB0-462EBA659B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445CE-A6D7-AD54-2942-18B98D17D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DB6943-4C38-C269-F7DA-E6EE59DFF19E}"/>
              </a:ext>
            </a:extLst>
          </p:cNvPr>
          <p:cNvSpPr>
            <a:spLocks noGrp="1"/>
          </p:cNvSpPr>
          <p:nvPr>
            <p:ph type="body" idx="1"/>
          </p:nvPr>
        </p:nvSpPr>
        <p:spPr/>
        <p:txBody>
          <a:bodyPr>
            <a:normAutofit/>
          </a:bodyPr>
          <a:lstStyle/>
          <a:p>
            <a:pPr marL="171450" indent="-171450">
              <a:buFontTx/>
              <a:buChar char="-"/>
            </a:pPr>
            <a:r>
              <a:rPr lang="en-US" b="1" dirty="0"/>
              <a:t>Disease Classification</a:t>
            </a:r>
            <a:r>
              <a:rPr lang="en-US" dirty="0"/>
              <a:t>. Detecting and classifying pathologies and abnormalities.</a:t>
            </a:r>
          </a:p>
          <a:p>
            <a:pPr marL="171450" indent="-171450">
              <a:buFontTx/>
              <a:buChar char="-"/>
            </a:pPr>
            <a:r>
              <a:rPr lang="en-US" dirty="0"/>
              <a:t> Model: A DenseNet-121 model from the TorchXRayVision library, trained on NIH </a:t>
            </a:r>
            <a:r>
              <a:rPr lang="en-US" dirty="0" err="1"/>
              <a:t>ChestX</a:t>
            </a:r>
            <a:r>
              <a:rPr lang="en-US" dirty="0"/>
              <a:t>-ray, </a:t>
            </a:r>
            <a:r>
              <a:rPr lang="en-US" dirty="0" err="1"/>
              <a:t>CheXpert</a:t>
            </a:r>
            <a:r>
              <a:rPr lang="en-US" dirty="0"/>
              <a:t>, MIMIC-CXR, and </a:t>
            </a:r>
            <a:r>
              <a:rPr lang="en-US" dirty="0" err="1"/>
              <a:t>PadChest</a:t>
            </a:r>
            <a:r>
              <a:rPr lang="en-US" dirty="0"/>
              <a:t> datasets. It can predict </a:t>
            </a:r>
            <a:r>
              <a:rPr lang="en-US" b="1" dirty="0"/>
              <a:t>18 pathology classes </a:t>
            </a:r>
            <a:r>
              <a:rPr lang="en-US" dirty="0"/>
              <a:t>including Pneumonia, Pneumothorax, Edema, Effusion, and Nodule (Cohen et al., 2022; 2020).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B876C039-75AF-90EE-82D3-ECBEEC40D1E9}"/>
              </a:ext>
            </a:extLst>
          </p:cNvPr>
          <p:cNvSpPr>
            <a:spLocks noGrp="1"/>
          </p:cNvSpPr>
          <p:nvPr>
            <p:ph type="sldNum" sz="quarter" idx="5"/>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1711477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dirty="0"/>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90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462901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4257987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501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30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
        <p:nvSpPr>
          <p:cNvPr id="5"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675893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dirty="0"/>
              <a:t>Textmasterformate durch Klicken bearbeiten</a:t>
            </a:r>
          </a:p>
          <a:p>
            <a:pPr lvl="1"/>
            <a:r>
              <a:rPr lang="de-DE" dirty="0"/>
              <a:t>Zweite Ebene</a:t>
            </a:r>
          </a:p>
          <a:p>
            <a:pPr lvl="2"/>
            <a:r>
              <a:rPr lang="de-DE" sz="1600" dirty="0"/>
              <a:t>Dritte Ebene</a:t>
            </a:r>
            <a:endParaRPr lang="de-DE" dirty="0"/>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dirty="0"/>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374797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1494489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dirty="0"/>
              <a:t>Inhalt durch Klicken bearbeiten</a:t>
            </a:r>
          </a:p>
          <a:p>
            <a:pPr lvl="1"/>
            <a:r>
              <a:rPr lang="de-DE" noProof="0" dirty="0"/>
              <a:t>Zweite Ebene</a:t>
            </a:r>
          </a:p>
          <a:p>
            <a:pPr lvl="2"/>
            <a:r>
              <a:rPr lang="de-DE" sz="1600" noProof="0" dirty="0"/>
              <a:t>Dritte Ebene</a:t>
            </a:r>
            <a:endParaRPr lang="de-DE" noProof="0" dirty="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dirty="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364260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412353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dirty="0"/>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dirty="0"/>
              <a:t>Titel durch Klicken bearbeiten</a:t>
            </a:r>
          </a:p>
        </p:txBody>
      </p:sp>
    </p:spTree>
    <p:extLst>
      <p:ext uri="{BB962C8B-B14F-4D97-AF65-F5344CB8AC3E}">
        <p14:creationId xmlns:p14="http://schemas.microsoft.com/office/powerpoint/2010/main" val="243525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1.wmf"/><Relationship Id="rId4" Type="http://schemas.openxmlformats.org/officeDocument/2006/relationships/slideLayout" Target="../slideLayouts/slideLayout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1.wmf"/><Relationship Id="rId4" Type="http://schemas.openxmlformats.org/officeDocument/2006/relationships/slideLayout" Target="../slideLayouts/slideLayout1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3"/>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1162" y="6473313"/>
            <a:ext cx="7829538" cy="384687"/>
          </a:xfrm>
          <a:prstGeom prst="rect">
            <a:avLst/>
          </a:prstGeom>
        </p:spPr>
        <p:txBody>
          <a:bodyPr vert="horz" lIns="0" tIns="45720" rIns="0" bIns="45720" rtlCol="0" anchor="ctr"/>
          <a:lstStyle>
            <a:lvl1pPr algn="l">
              <a:defRPr sz="1200">
                <a:solidFill>
                  <a:schemeClr val="tx1"/>
                </a:solidFill>
              </a:defRPr>
            </a:lvl1pPr>
          </a:lstStyle>
          <a:p>
            <a:r>
              <a:rPr lang="de-DE"/>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dirty="0"/>
          </a:p>
        </p:txBody>
      </p:sp>
    </p:spTree>
  </p:cSld>
  <p:clrMap bg1="lt1" tx1="dk1" bg2="lt2" tx2="dk2" accent1="accent1" accent2="accent2" accent3="accent3" accent4="accent4" accent5="accent5" accent6="accent6" hlink="hlink" folHlink="folHlink"/>
  <p:sldLayoutIdLst>
    <p:sldLayoutId id="2147483664"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6563283"/>
            <a:ext cx="1115376" cy="193002"/>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3" cstate="screen"/>
          <a:srcRect/>
          <a:stretch>
            <a:fillRect/>
          </a:stretch>
        </p:blipFill>
        <p:spPr>
          <a:xfrm>
            <a:off x="-42532" y="0"/>
            <a:ext cx="9185031"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8222627" y="324650"/>
            <a:ext cx="599722" cy="320400"/>
          </a:xfrm>
          <a:prstGeom prst="rect">
            <a:avLst/>
          </a:prstGeom>
        </p:spPr>
      </p:pic>
      <p:sp>
        <p:nvSpPr>
          <p:cNvPr id="8"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pPr/>
              <a:t>‹#›</a:t>
            </a:fld>
            <a:endParaRPr lang="de-DE" noProof="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de-DE"/>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10"/>
          <a:stretch>
            <a:fillRect/>
          </a:stretch>
        </p:blipFill>
        <p:spPr>
          <a:xfrm>
            <a:off x="8218411" y="324685"/>
            <a:ext cx="608352" cy="320400"/>
          </a:xfrm>
          <a:prstGeom prst="rect">
            <a:avLst/>
          </a:prstGeom>
        </p:spPr>
      </p:pic>
      <p:sp>
        <p:nvSpPr>
          <p:cNvPr id="11" name="Textfeld 10"/>
          <p:cNvSpPr txBox="1"/>
          <p:nvPr userDrawn="1"/>
        </p:nvSpPr>
        <p:spPr>
          <a:xfrm>
            <a:off x="320401" y="314325"/>
            <a:ext cx="7699650" cy="348403"/>
          </a:xfrm>
          <a:prstGeom prst="rect">
            <a:avLst/>
          </a:prstGeom>
          <a:noFill/>
        </p:spPr>
        <p:txBody>
          <a:bodyPr wrap="square" lIns="0" tIns="0" rIns="0" bIns="0" rtlCol="0">
            <a:spAutoFit/>
          </a:bodyPr>
          <a:lstStyle/>
          <a:p>
            <a:pPr>
              <a:lnSpc>
                <a:spcPct val="94000"/>
              </a:lnSpc>
              <a:tabLst/>
            </a:pPr>
            <a:r>
              <a:rPr lang="de-DE" sz="800" dirty="0">
                <a:solidFill>
                  <a:schemeClr val="tx2"/>
                </a:solidFill>
                <a:latin typeface="+mn-lt"/>
              </a:rPr>
              <a:t>Lehrstuhl für Musterverfahren</a:t>
            </a:r>
          </a:p>
          <a:p>
            <a:pPr>
              <a:lnSpc>
                <a:spcPct val="94000"/>
              </a:lnSpc>
              <a:tabLst/>
            </a:pPr>
            <a:r>
              <a:rPr lang="de-DE" sz="800" dirty="0">
                <a:solidFill>
                  <a:schemeClr val="tx2"/>
                </a:solidFill>
                <a:latin typeface="+mn-lt"/>
              </a:rPr>
              <a:t>TUM School </a:t>
            </a:r>
            <a:r>
              <a:rPr lang="de-DE" sz="800" dirty="0" err="1">
                <a:solidFill>
                  <a:schemeClr val="tx2"/>
                </a:solidFill>
                <a:latin typeface="+mn-lt"/>
              </a:rPr>
              <a:t>of</a:t>
            </a:r>
            <a:r>
              <a:rPr lang="de-DE" sz="800" dirty="0">
                <a:solidFill>
                  <a:schemeClr val="tx2"/>
                </a:solidFill>
                <a:latin typeface="+mn-lt"/>
              </a:rPr>
              <a:t> Mustertechnik</a:t>
            </a:r>
          </a:p>
          <a:p>
            <a:pPr>
              <a:lnSpc>
                <a:spcPct val="94000"/>
              </a:lnSpc>
              <a:tabLst/>
            </a:pPr>
            <a:r>
              <a:rPr lang="de-DE" sz="800" dirty="0">
                <a:solidFill>
                  <a:schemeClr val="tx2"/>
                </a:solidFill>
                <a:latin typeface="+mn-lt"/>
              </a:rPr>
              <a:t>Technische Universität</a:t>
            </a:r>
            <a:r>
              <a:rPr lang="de-DE" sz="800" baseline="0" dirty="0">
                <a:solidFill>
                  <a:schemeClr val="tx2"/>
                </a:solidFill>
                <a:latin typeface="+mn-lt"/>
              </a:rPr>
              <a:t> München</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712" r:id="rId2"/>
    <p:sldLayoutId id="2147483713" r:id="rId3"/>
    <p:sldLayoutId id="2147483714" r:id="rId4"/>
    <p:sldLayoutId id="2147483715" r:id="rId5"/>
    <p:sldLayoutId id="2147483716" r:id="rId6"/>
    <p:sldLayoutId id="2147483717" r:id="rId7"/>
    <p:sldLayoutId id="2147483718" r:id="rId8"/>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685"/>
            <a:ext cx="608352" cy="320400"/>
          </a:xfrm>
          <a:prstGeom prst="rect">
            <a:avLst/>
          </a:prstGeom>
        </p:spPr>
      </p:pic>
      <p:sp>
        <p:nvSpPr>
          <p:cNvPr id="5" name="Foliennummernplatzhalter 4"/>
          <p:cNvSpPr>
            <a:spLocks noGrp="1"/>
          </p:cNvSpPr>
          <p:nvPr>
            <p:ph type="sldNum" sz="quarter" idx="4"/>
          </p:nvPr>
        </p:nvSpPr>
        <p:spPr>
          <a:xfrm>
            <a:off x="6774934" y="6473313"/>
            <a:ext cx="2052074"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22628" y="324650"/>
            <a:ext cx="599723" cy="320400"/>
          </a:xfrm>
          <a:prstGeom prst="rect">
            <a:avLst/>
          </a:prstGeom>
        </p:spPr>
      </p:pic>
      <p:sp>
        <p:nvSpPr>
          <p:cNvPr id="7"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22627" y="324650"/>
            <a:ext cx="599722" cy="320400"/>
          </a:xfrm>
          <a:prstGeom prst="rect">
            <a:avLst/>
          </a:prstGeom>
        </p:spPr>
      </p:pic>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4.png"/><Relationship Id="rId18" Type="http://schemas.openxmlformats.org/officeDocument/2006/relationships/customXml" Target="../ink/ink8.xml"/><Relationship Id="rId3" Type="http://schemas.openxmlformats.org/officeDocument/2006/relationships/image" Target="../media/image9.png"/><Relationship Id="rId21" Type="http://schemas.openxmlformats.org/officeDocument/2006/relationships/image" Target="../media/image18.png"/><Relationship Id="rId7" Type="http://schemas.openxmlformats.org/officeDocument/2006/relationships/image" Target="../media/image11.png"/><Relationship Id="rId12" Type="http://schemas.openxmlformats.org/officeDocument/2006/relationships/customXml" Target="../ink/ink5.xml"/><Relationship Id="rId17" Type="http://schemas.openxmlformats.org/officeDocument/2006/relationships/image" Target="../media/image16.png"/><Relationship Id="rId2" Type="http://schemas.openxmlformats.org/officeDocument/2006/relationships/notesSlide" Target="../notesSlides/notesSlide14.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4.xml"/><Relationship Id="rId6" Type="http://schemas.openxmlformats.org/officeDocument/2006/relationships/customXml" Target="../ink/ink2.xml"/><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openxmlformats.org/officeDocument/2006/relationships/customXml" Target="../ink/ink4.xml"/><Relationship Id="rId19" Type="http://schemas.openxmlformats.org/officeDocument/2006/relationships/image" Target="../media/image17.png"/><Relationship Id="rId4" Type="http://schemas.openxmlformats.org/officeDocument/2006/relationships/customXml" Target="../ink/ink1.xml"/><Relationship Id="rId9" Type="http://schemas.openxmlformats.org/officeDocument/2006/relationships/image" Target="../media/image12.png"/><Relationship Id="rId14" Type="http://schemas.openxmlformats.org/officeDocument/2006/relationships/customXml" Target="../ink/ink6.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customXml" Target="../ink/ink11.xml"/><Relationship Id="rId5" Type="http://schemas.openxmlformats.org/officeDocument/2006/relationships/image" Target="../media/image23.png"/><Relationship Id="rId4" Type="http://schemas.openxmlformats.org/officeDocument/2006/relationships/customXml" Target="../ink/ink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customXml" Target="../ink/ink14.xml"/><Relationship Id="rId5" Type="http://schemas.openxmlformats.org/officeDocument/2006/relationships/image" Target="../media/image23.png"/><Relationship Id="rId4" Type="http://schemas.openxmlformats.org/officeDocument/2006/relationships/customXml" Target="../ink/ink13.xml"/><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customXml" Target="../ink/ink17.xml"/><Relationship Id="rId5" Type="http://schemas.openxmlformats.org/officeDocument/2006/relationships/image" Target="../media/image29.png"/><Relationship Id="rId4" Type="http://schemas.openxmlformats.org/officeDocument/2006/relationships/customXml" Target="../ink/ink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customXml" Target="../ink/ink19.xml"/><Relationship Id="rId5" Type="http://schemas.openxmlformats.org/officeDocument/2006/relationships/image" Target="../media/image32.png"/><Relationship Id="rId4" Type="http://schemas.openxmlformats.org/officeDocument/2006/relationships/customXml" Target="../ink/ink1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customXml" Target="../ink/ink21.xml"/><Relationship Id="rId5" Type="http://schemas.openxmlformats.org/officeDocument/2006/relationships/image" Target="../media/image35.png"/><Relationship Id="rId4" Type="http://schemas.openxmlformats.org/officeDocument/2006/relationships/customXml" Target="../ink/ink2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customXml" Target="../ink/ink2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customXml" Target="../ink/ink2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0"/>
          </p:nvPr>
        </p:nvSpPr>
        <p:spPr/>
        <p:txBody>
          <a:bodyPr/>
          <a:lstStyle/>
          <a:p>
            <a:r>
              <a:rPr lang="de-DE" dirty="0"/>
              <a:t>Dominik Garstenauer</a:t>
            </a:r>
          </a:p>
          <a:p>
            <a:r>
              <a:rPr lang="de-DE" dirty="0"/>
              <a:t>Technische Universität München</a:t>
            </a:r>
          </a:p>
          <a:p>
            <a:r>
              <a:rPr lang="de-DE" dirty="0"/>
              <a:t>Munich, 18. Juni 2025</a:t>
            </a:r>
          </a:p>
          <a:p>
            <a:r>
              <a:rPr lang="de-DE" dirty="0"/>
              <a:t>[1] MedRAX: https://arxiv.org/abs/2502.02673</a:t>
            </a:r>
            <a:endParaRPr dirty="0"/>
          </a:p>
        </p:txBody>
      </p:sp>
      <p:sp>
        <p:nvSpPr>
          <p:cNvPr id="7" name="Titel 6"/>
          <p:cNvSpPr>
            <a:spLocks noGrp="1"/>
          </p:cNvSpPr>
          <p:nvPr>
            <p:ph type="title"/>
          </p:nvPr>
        </p:nvSpPr>
        <p:spPr>
          <a:xfrm>
            <a:off x="319090" y="994334"/>
            <a:ext cx="8508999" cy="820738"/>
          </a:xfrm>
        </p:spPr>
        <p:txBody>
          <a:bodyPr/>
          <a:lstStyle/>
          <a:p>
            <a:r>
              <a:rPr lang="en-US" b="1" dirty="0" err="1"/>
              <a:t>MedRAX</a:t>
            </a:r>
            <a:r>
              <a:rPr lang="en-US" dirty="0"/>
              <a:t>: </a:t>
            </a:r>
            <a:br>
              <a:rPr lang="en-US" dirty="0"/>
            </a:br>
            <a:r>
              <a:rPr lang="en-US" dirty="0"/>
              <a:t>Medical Reasoning Agent for Chest X-ray</a:t>
            </a:r>
            <a:endParaRPr lang="de-DE" dirty="0"/>
          </a:p>
        </p:txBody>
      </p:sp>
      <p:pic>
        <p:nvPicPr>
          <p:cNvPr id="5" name="Bild 4" descr="TUM_Glockenturm.tif"/>
          <p:cNvPicPr>
            <a:picLocks noChangeAspect="1"/>
          </p:cNvPicPr>
          <p:nvPr/>
        </p:nvPicPr>
        <p:blipFill>
          <a:blip r:embed="rId3"/>
          <a:stretch>
            <a:fillRect/>
          </a:stretch>
        </p:blipFill>
        <p:spPr>
          <a:xfrm>
            <a:off x="4927101" y="3051360"/>
            <a:ext cx="3892489" cy="33974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BC5E6-6910-C252-FA87-42428D4A5B92}"/>
            </a:ext>
          </a:extLst>
        </p:cNvPr>
        <p:cNvGrpSpPr/>
        <p:nvPr/>
      </p:nvGrpSpPr>
      <p:grpSpPr>
        <a:xfrm>
          <a:off x="0" y="0"/>
          <a:ext cx="0" cy="0"/>
          <a:chOff x="0" y="0"/>
          <a:chExt cx="0" cy="0"/>
        </a:xfrm>
      </p:grpSpPr>
      <p:pic>
        <p:nvPicPr>
          <p:cNvPr id="7" name="Content Placeholder 6" descr="A diagram of a software&#10;&#10;AI-generated content may be incorrect.">
            <a:extLst>
              <a:ext uri="{FF2B5EF4-FFF2-40B4-BE49-F238E27FC236}">
                <a16:creationId xmlns:a16="http://schemas.microsoft.com/office/drawing/2014/main" id="{9CA58041-3770-9F4E-523E-DFD7B164FC73}"/>
              </a:ext>
            </a:extLst>
          </p:cNvPr>
          <p:cNvPicPr>
            <a:picLocks noGrp="1" noChangeAspect="1"/>
          </p:cNvPicPr>
          <p:nvPr>
            <p:ph idx="14"/>
          </p:nvPr>
        </p:nvPicPr>
        <p:blipFill>
          <a:blip r:embed="rId3"/>
          <a:stretch>
            <a:fillRect/>
          </a:stretch>
        </p:blipFill>
        <p:spPr>
          <a:xfrm>
            <a:off x="2858136" y="2002951"/>
            <a:ext cx="3278732" cy="3986301"/>
          </a:xfrm>
          <a:prstGeom prst="rect">
            <a:avLst/>
          </a:prstGeom>
          <a:noFill/>
        </p:spPr>
      </p:pic>
      <p:sp>
        <p:nvSpPr>
          <p:cNvPr id="4" name="Foliennummernplatzhalter 3">
            <a:extLst>
              <a:ext uri="{FF2B5EF4-FFF2-40B4-BE49-F238E27FC236}">
                <a16:creationId xmlns:a16="http://schemas.microsoft.com/office/drawing/2014/main" id="{6B4AEA59-0C41-4B8C-4B11-7614060302B1}"/>
              </a:ext>
            </a:extLst>
          </p:cNvPr>
          <p:cNvSpPr>
            <a:spLocks noGrp="1"/>
          </p:cNvSpPr>
          <p:nvPr>
            <p:ph type="sldNum" sz="quarter" idx="16"/>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10</a:t>
            </a:fld>
            <a:endParaRPr lang="de-DE"/>
          </a:p>
        </p:txBody>
      </p:sp>
      <p:sp>
        <p:nvSpPr>
          <p:cNvPr id="3" name="Titel 2">
            <a:extLst>
              <a:ext uri="{FF2B5EF4-FFF2-40B4-BE49-F238E27FC236}">
                <a16:creationId xmlns:a16="http://schemas.microsoft.com/office/drawing/2014/main" id="{D28E8D46-FCD4-EA39-CD2A-AC5FC53A5932}"/>
              </a:ext>
            </a:extLst>
          </p:cNvPr>
          <p:cNvSpPr>
            <a:spLocks noGrp="1"/>
          </p:cNvSpPr>
          <p:nvPr>
            <p:ph type="title"/>
          </p:nvPr>
        </p:nvSpPr>
        <p:spPr>
          <a:xfrm>
            <a:off x="319090" y="994334"/>
            <a:ext cx="8508999" cy="410369"/>
          </a:xfrm>
        </p:spPr>
        <p:txBody>
          <a:bodyPr wrap="square" anchor="t">
            <a:normAutofit/>
          </a:bodyPr>
          <a:lstStyle/>
          <a:p>
            <a:r>
              <a:rPr lang="de-DE" dirty="0"/>
              <a:t>The tools</a:t>
            </a:r>
          </a:p>
        </p:txBody>
      </p:sp>
      <p:sp>
        <p:nvSpPr>
          <p:cNvPr id="2" name="Frame 1">
            <a:extLst>
              <a:ext uri="{FF2B5EF4-FFF2-40B4-BE49-F238E27FC236}">
                <a16:creationId xmlns:a16="http://schemas.microsoft.com/office/drawing/2014/main" id="{378D0EE8-9DC3-8001-9617-C77376224EFE}"/>
              </a:ext>
            </a:extLst>
          </p:cNvPr>
          <p:cNvSpPr/>
          <p:nvPr/>
        </p:nvSpPr>
        <p:spPr>
          <a:xfrm>
            <a:off x="2770773" y="5229557"/>
            <a:ext cx="3180016" cy="682007"/>
          </a:xfrm>
          <a:prstGeom prst="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Tree>
    <p:extLst>
      <p:ext uri="{BB962C8B-B14F-4D97-AF65-F5344CB8AC3E}">
        <p14:creationId xmlns:p14="http://schemas.microsoft.com/office/powerpoint/2010/main" val="1791147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456-6152-4058-2847-14DE3469E46E}"/>
            </a:ext>
          </a:extLst>
        </p:cNvPr>
        <p:cNvGrpSpPr/>
        <p:nvPr/>
      </p:nvGrpSpPr>
      <p:grpSpPr>
        <a:xfrm>
          <a:off x="0" y="0"/>
          <a:ext cx="0" cy="0"/>
          <a:chOff x="0" y="0"/>
          <a:chExt cx="0" cy="0"/>
        </a:xfrm>
      </p:grpSpPr>
      <p:pic>
        <p:nvPicPr>
          <p:cNvPr id="7" name="Content Placeholder 6" descr="A diagram of a software&#10;&#10;AI-generated content may be incorrect.">
            <a:extLst>
              <a:ext uri="{FF2B5EF4-FFF2-40B4-BE49-F238E27FC236}">
                <a16:creationId xmlns:a16="http://schemas.microsoft.com/office/drawing/2014/main" id="{71BB79B2-CB83-329D-142D-BDBBED8AD2C2}"/>
              </a:ext>
            </a:extLst>
          </p:cNvPr>
          <p:cNvPicPr>
            <a:picLocks noGrp="1" noChangeAspect="1"/>
          </p:cNvPicPr>
          <p:nvPr>
            <p:ph idx="14"/>
          </p:nvPr>
        </p:nvPicPr>
        <p:blipFill>
          <a:blip r:embed="rId3"/>
          <a:stretch>
            <a:fillRect/>
          </a:stretch>
        </p:blipFill>
        <p:spPr>
          <a:xfrm>
            <a:off x="2858136" y="2002951"/>
            <a:ext cx="3278732" cy="3986301"/>
          </a:xfrm>
          <a:prstGeom prst="rect">
            <a:avLst/>
          </a:prstGeom>
          <a:noFill/>
        </p:spPr>
      </p:pic>
      <p:sp>
        <p:nvSpPr>
          <p:cNvPr id="4" name="Foliennummernplatzhalter 3">
            <a:extLst>
              <a:ext uri="{FF2B5EF4-FFF2-40B4-BE49-F238E27FC236}">
                <a16:creationId xmlns:a16="http://schemas.microsoft.com/office/drawing/2014/main" id="{DCB096A7-50C9-BB8B-38BF-7C632F38BC94}"/>
              </a:ext>
            </a:extLst>
          </p:cNvPr>
          <p:cNvSpPr>
            <a:spLocks noGrp="1"/>
          </p:cNvSpPr>
          <p:nvPr>
            <p:ph type="sldNum" sz="quarter" idx="16"/>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11</a:t>
            </a:fld>
            <a:endParaRPr lang="de-DE"/>
          </a:p>
        </p:txBody>
      </p:sp>
      <p:sp>
        <p:nvSpPr>
          <p:cNvPr id="3" name="Titel 2">
            <a:extLst>
              <a:ext uri="{FF2B5EF4-FFF2-40B4-BE49-F238E27FC236}">
                <a16:creationId xmlns:a16="http://schemas.microsoft.com/office/drawing/2014/main" id="{EEF49B90-E71B-C10D-118D-8A793C872F1B}"/>
              </a:ext>
            </a:extLst>
          </p:cNvPr>
          <p:cNvSpPr>
            <a:spLocks noGrp="1"/>
          </p:cNvSpPr>
          <p:nvPr>
            <p:ph type="title"/>
          </p:nvPr>
        </p:nvSpPr>
        <p:spPr>
          <a:xfrm>
            <a:off x="319090" y="994334"/>
            <a:ext cx="8508999" cy="410369"/>
          </a:xfrm>
        </p:spPr>
        <p:txBody>
          <a:bodyPr wrap="square" anchor="t">
            <a:normAutofit/>
          </a:bodyPr>
          <a:lstStyle/>
          <a:p>
            <a:r>
              <a:rPr lang="de-DE" dirty="0"/>
              <a:t>The tools</a:t>
            </a:r>
          </a:p>
        </p:txBody>
      </p:sp>
      <p:sp>
        <p:nvSpPr>
          <p:cNvPr id="2" name="Frame 1">
            <a:extLst>
              <a:ext uri="{FF2B5EF4-FFF2-40B4-BE49-F238E27FC236}">
                <a16:creationId xmlns:a16="http://schemas.microsoft.com/office/drawing/2014/main" id="{4DBF809B-D94B-9889-FE34-C7B8360D8497}"/>
              </a:ext>
            </a:extLst>
          </p:cNvPr>
          <p:cNvSpPr/>
          <p:nvPr/>
        </p:nvSpPr>
        <p:spPr>
          <a:xfrm>
            <a:off x="2770773" y="5916812"/>
            <a:ext cx="3180016" cy="682007"/>
          </a:xfrm>
          <a:prstGeom prst="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
        <p:nvSpPr>
          <p:cNvPr id="5" name="TextBox 4">
            <a:extLst>
              <a:ext uri="{FF2B5EF4-FFF2-40B4-BE49-F238E27FC236}">
                <a16:creationId xmlns:a16="http://schemas.microsoft.com/office/drawing/2014/main" id="{4F059DD0-35BE-7C48-2DC2-8C79CEC2EB1E}"/>
              </a:ext>
            </a:extLst>
          </p:cNvPr>
          <p:cNvSpPr txBox="1"/>
          <p:nvPr/>
        </p:nvSpPr>
        <p:spPr>
          <a:xfrm>
            <a:off x="3774083" y="6075566"/>
            <a:ext cx="2882981" cy="257250"/>
          </a:xfrm>
          <a:prstGeom prst="rect">
            <a:avLst/>
          </a:prstGeom>
          <a:noFill/>
        </p:spPr>
        <p:txBody>
          <a:bodyPr wrap="square" lIns="0" tIns="0" rIns="0" bIns="0" rtlCol="0">
            <a:spAutoFit/>
          </a:bodyPr>
          <a:lstStyle/>
          <a:p>
            <a:pPr>
              <a:lnSpc>
                <a:spcPct val="114000"/>
              </a:lnSpc>
            </a:pPr>
            <a:r>
              <a:rPr lang="de-DE" sz="1600" b="1" dirty="0">
                <a:latin typeface="+mn-lt"/>
              </a:rPr>
              <a:t> + Utilities</a:t>
            </a:r>
          </a:p>
        </p:txBody>
      </p:sp>
    </p:spTree>
    <p:extLst>
      <p:ext uri="{BB962C8B-B14F-4D97-AF65-F5344CB8AC3E}">
        <p14:creationId xmlns:p14="http://schemas.microsoft.com/office/powerpoint/2010/main" val="281343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49093-EBC6-F5BF-E864-51B068C4C432}"/>
            </a:ext>
          </a:extLst>
        </p:cNvPr>
        <p:cNvGrpSpPr/>
        <p:nvPr/>
      </p:nvGrpSpPr>
      <p:grpSpPr>
        <a:xfrm>
          <a:off x="0" y="0"/>
          <a:ext cx="0" cy="0"/>
          <a:chOff x="0" y="0"/>
          <a:chExt cx="0" cy="0"/>
        </a:xfrm>
      </p:grpSpPr>
      <p:pic>
        <p:nvPicPr>
          <p:cNvPr id="7" name="Picture 6" descr="A diagram of a medical system&#10;&#10;AI-generated content may be incorrect.">
            <a:extLst>
              <a:ext uri="{FF2B5EF4-FFF2-40B4-BE49-F238E27FC236}">
                <a16:creationId xmlns:a16="http://schemas.microsoft.com/office/drawing/2014/main" id="{45A97315-4137-070C-5029-435A4CE3D3DE}"/>
              </a:ext>
            </a:extLst>
          </p:cNvPr>
          <p:cNvPicPr>
            <a:picLocks noChangeAspect="1"/>
          </p:cNvPicPr>
          <p:nvPr/>
        </p:nvPicPr>
        <p:blipFill>
          <a:blip r:embed="rId3"/>
          <a:stretch>
            <a:fillRect/>
          </a:stretch>
        </p:blipFill>
        <p:spPr>
          <a:xfrm>
            <a:off x="1740932" y="1535043"/>
            <a:ext cx="5662135" cy="4699572"/>
          </a:xfrm>
          <a:prstGeom prst="rect">
            <a:avLst/>
          </a:prstGeom>
          <a:noFill/>
          <a:ln w="9525">
            <a:noFill/>
            <a:miter lim="800000"/>
            <a:headEnd/>
            <a:tailEnd/>
          </a:ln>
        </p:spPr>
      </p:pic>
      <p:sp>
        <p:nvSpPr>
          <p:cNvPr id="4" name="Foliennummernplatzhalter 3">
            <a:extLst>
              <a:ext uri="{FF2B5EF4-FFF2-40B4-BE49-F238E27FC236}">
                <a16:creationId xmlns:a16="http://schemas.microsoft.com/office/drawing/2014/main" id="{F0832224-35D2-F193-8444-C4240887971A}"/>
              </a:ext>
            </a:extLst>
          </p:cNvPr>
          <p:cNvSpPr>
            <a:spLocks noGrp="1"/>
          </p:cNvSpPr>
          <p:nvPr>
            <p:ph type="sldNum" sz="quarter" idx="11"/>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12</a:t>
            </a:fld>
            <a:endParaRPr lang="de-DE"/>
          </a:p>
        </p:txBody>
      </p:sp>
      <p:sp>
        <p:nvSpPr>
          <p:cNvPr id="12" name="Footer Placeholder 3">
            <a:extLst>
              <a:ext uri="{FF2B5EF4-FFF2-40B4-BE49-F238E27FC236}">
                <a16:creationId xmlns:a16="http://schemas.microsoft.com/office/drawing/2014/main" id="{74857462-5498-EC75-60EE-AF3129092012}"/>
              </a:ext>
            </a:extLst>
          </p:cNvPr>
          <p:cNvSpPr>
            <a:spLocks noGrp="1"/>
          </p:cNvSpPr>
          <p:nvPr>
            <p:ph type="ftr" sz="quarter" idx="12"/>
          </p:nvPr>
        </p:nvSpPr>
        <p:spPr>
          <a:xfrm>
            <a:off x="311162" y="6473313"/>
            <a:ext cx="6464280" cy="365125"/>
          </a:xfrm>
        </p:spPr>
        <p:txBody>
          <a:bodyPr/>
          <a:lstStyle/>
          <a:p>
            <a:pPr>
              <a:spcAft>
                <a:spcPts val="600"/>
              </a:spcAft>
            </a:pPr>
            <a:endParaRPr lang="en-US" dirty="0"/>
          </a:p>
        </p:txBody>
      </p:sp>
      <p:sp>
        <p:nvSpPr>
          <p:cNvPr id="3" name="Titel 2">
            <a:extLst>
              <a:ext uri="{FF2B5EF4-FFF2-40B4-BE49-F238E27FC236}">
                <a16:creationId xmlns:a16="http://schemas.microsoft.com/office/drawing/2014/main" id="{04CF77F7-345A-4437-792E-CDC1F8124D1D}"/>
              </a:ext>
            </a:extLst>
          </p:cNvPr>
          <p:cNvSpPr>
            <a:spLocks noGrp="1"/>
          </p:cNvSpPr>
          <p:nvPr>
            <p:ph type="title"/>
          </p:nvPr>
        </p:nvSpPr>
        <p:spPr>
          <a:xfrm>
            <a:off x="319090" y="994334"/>
            <a:ext cx="8508999" cy="410369"/>
          </a:xfrm>
        </p:spPr>
        <p:txBody>
          <a:bodyPr wrap="square" anchor="t">
            <a:normAutofit/>
          </a:bodyPr>
          <a:lstStyle/>
          <a:p>
            <a:r>
              <a:rPr lang="de-DE" dirty="0"/>
              <a:t>The agentic AI era – MedRAX Overview</a:t>
            </a:r>
          </a:p>
        </p:txBody>
      </p:sp>
      <p:sp>
        <p:nvSpPr>
          <p:cNvPr id="9" name="TextBox 8">
            <a:extLst>
              <a:ext uri="{FF2B5EF4-FFF2-40B4-BE49-F238E27FC236}">
                <a16:creationId xmlns:a16="http://schemas.microsoft.com/office/drawing/2014/main" id="{FDDBDB83-B241-2916-0092-A086F9DC3427}"/>
              </a:ext>
            </a:extLst>
          </p:cNvPr>
          <p:cNvSpPr txBox="1"/>
          <p:nvPr/>
        </p:nvSpPr>
        <p:spPr>
          <a:xfrm>
            <a:off x="527090" y="4029788"/>
            <a:ext cx="998851" cy="369332"/>
          </a:xfrm>
          <a:prstGeom prst="rect">
            <a:avLst/>
          </a:prstGeom>
          <a:noFill/>
        </p:spPr>
        <p:txBody>
          <a:bodyPr wrap="square">
            <a:spAutoFit/>
          </a:bodyPr>
          <a:lstStyle/>
          <a:p>
            <a:r>
              <a:rPr lang="en-US" b="1" dirty="0"/>
              <a:t>GPT-4o</a:t>
            </a:r>
            <a:endParaRPr lang="de-DE" dirty="0"/>
          </a:p>
        </p:txBody>
      </p:sp>
      <p:sp>
        <p:nvSpPr>
          <p:cNvPr id="10" name="Arrow: Right 9">
            <a:extLst>
              <a:ext uri="{FF2B5EF4-FFF2-40B4-BE49-F238E27FC236}">
                <a16:creationId xmlns:a16="http://schemas.microsoft.com/office/drawing/2014/main" id="{682A1928-FC0C-DA20-A2DF-77E12A8CBF80}"/>
              </a:ext>
            </a:extLst>
          </p:cNvPr>
          <p:cNvSpPr/>
          <p:nvPr/>
        </p:nvSpPr>
        <p:spPr>
          <a:xfrm rot="986350">
            <a:off x="1536887" y="4379126"/>
            <a:ext cx="1182293" cy="1282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11" name="TextBox 10">
            <a:extLst>
              <a:ext uri="{FF2B5EF4-FFF2-40B4-BE49-F238E27FC236}">
                <a16:creationId xmlns:a16="http://schemas.microsoft.com/office/drawing/2014/main" id="{FAB149D2-5FBB-DCAA-7E29-F34056CF9697}"/>
              </a:ext>
            </a:extLst>
          </p:cNvPr>
          <p:cNvSpPr txBox="1"/>
          <p:nvPr/>
        </p:nvSpPr>
        <p:spPr>
          <a:xfrm>
            <a:off x="4047264" y="1693549"/>
            <a:ext cx="2727670" cy="369332"/>
          </a:xfrm>
          <a:prstGeom prst="rect">
            <a:avLst/>
          </a:prstGeom>
          <a:noFill/>
        </p:spPr>
        <p:txBody>
          <a:bodyPr wrap="square">
            <a:spAutoFit/>
          </a:bodyPr>
          <a:lstStyle/>
          <a:p>
            <a:r>
              <a:rPr lang="en-US" b="1" dirty="0"/>
              <a:t>+ CXR image(s)</a:t>
            </a:r>
            <a:endParaRPr lang="de-DE" dirty="0"/>
          </a:p>
        </p:txBody>
      </p:sp>
      <p:sp>
        <p:nvSpPr>
          <p:cNvPr id="15" name="Arrow: Right 14">
            <a:extLst>
              <a:ext uri="{FF2B5EF4-FFF2-40B4-BE49-F238E27FC236}">
                <a16:creationId xmlns:a16="http://schemas.microsoft.com/office/drawing/2014/main" id="{DA6F9EDC-13F3-21FA-5005-397EAA9BF81D}"/>
              </a:ext>
            </a:extLst>
          </p:cNvPr>
          <p:cNvSpPr/>
          <p:nvPr/>
        </p:nvSpPr>
        <p:spPr>
          <a:xfrm rot="9823856">
            <a:off x="7331133" y="4144891"/>
            <a:ext cx="836264" cy="10166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16" name="TextBox 15">
            <a:extLst>
              <a:ext uri="{FF2B5EF4-FFF2-40B4-BE49-F238E27FC236}">
                <a16:creationId xmlns:a16="http://schemas.microsoft.com/office/drawing/2014/main" id="{BC31368D-BFCF-8313-568B-AA42F29E90D3}"/>
              </a:ext>
            </a:extLst>
          </p:cNvPr>
          <p:cNvSpPr txBox="1"/>
          <p:nvPr/>
        </p:nvSpPr>
        <p:spPr>
          <a:xfrm>
            <a:off x="7641859" y="3383456"/>
            <a:ext cx="1502141" cy="646331"/>
          </a:xfrm>
          <a:prstGeom prst="rect">
            <a:avLst/>
          </a:prstGeom>
          <a:noFill/>
        </p:spPr>
        <p:txBody>
          <a:bodyPr wrap="square">
            <a:spAutoFit/>
          </a:bodyPr>
          <a:lstStyle/>
          <a:p>
            <a:r>
              <a:rPr lang="en-US" b="1" dirty="0"/>
              <a:t>Parallel execution</a:t>
            </a:r>
            <a:endParaRPr lang="de-DE" dirty="0"/>
          </a:p>
        </p:txBody>
      </p:sp>
    </p:spTree>
    <p:extLst>
      <p:ext uri="{BB962C8B-B14F-4D97-AF65-F5344CB8AC3E}">
        <p14:creationId xmlns:p14="http://schemas.microsoft.com/office/powerpoint/2010/main" val="1284171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9FD5E-7F4D-8790-7AEB-2E108352EC56}"/>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FD3CAF91-F263-98D6-327D-3D853585B6D8}"/>
              </a:ext>
            </a:extLst>
          </p:cNvPr>
          <p:cNvSpPr>
            <a:spLocks noGrp="1"/>
          </p:cNvSpPr>
          <p:nvPr>
            <p:ph idx="14"/>
          </p:nvPr>
        </p:nvSpPr>
        <p:spPr>
          <a:xfrm>
            <a:off x="319090" y="1762188"/>
            <a:ext cx="4713022" cy="4687380"/>
          </a:xfrm>
        </p:spPr>
        <p:txBody>
          <a:bodyPr wrap="square" anchor="t">
            <a:normAutofit/>
          </a:bodyPr>
          <a:lstStyle/>
          <a:p>
            <a:pPr marL="342900" indent="-342900">
              <a:spcAft>
                <a:spcPts val="600"/>
              </a:spcAft>
              <a:buFont typeface="+mj-lt"/>
              <a:buAutoNum type="arabicPeriod"/>
            </a:pPr>
            <a:endParaRPr lang="en-US" i="1" dirty="0"/>
          </a:p>
          <a:p>
            <a:pPr marL="342900" indent="-342900">
              <a:spcAft>
                <a:spcPts val="600"/>
              </a:spcAft>
              <a:buFont typeface="+mj-lt"/>
              <a:buAutoNum type="arabicPeriod"/>
            </a:pPr>
            <a:endParaRPr lang="en-US" i="1" dirty="0"/>
          </a:p>
          <a:p>
            <a:pPr>
              <a:spcAft>
                <a:spcPts val="600"/>
              </a:spcAft>
            </a:pPr>
            <a:endParaRPr lang="en-US" i="1" dirty="0"/>
          </a:p>
          <a:p>
            <a:pPr marL="342900" indent="-342900">
              <a:spcAft>
                <a:spcPts val="600"/>
              </a:spcAft>
              <a:buFont typeface="+mj-lt"/>
              <a:buAutoNum type="arabicPeriod"/>
            </a:pPr>
            <a:r>
              <a:rPr lang="en-US" i="1" dirty="0"/>
              <a:t>thinking / reason</a:t>
            </a:r>
            <a:r>
              <a:rPr lang="en-US" dirty="0"/>
              <a:t> (reasoning with the LLM)</a:t>
            </a:r>
          </a:p>
          <a:p>
            <a:pPr marL="342900" indent="-342900">
              <a:spcAft>
                <a:spcPts val="600"/>
              </a:spcAft>
              <a:buFont typeface="+mj-lt"/>
              <a:buAutoNum type="arabicPeriod"/>
            </a:pPr>
            <a:r>
              <a:rPr lang="en-US" i="1" dirty="0"/>
              <a:t>acting</a:t>
            </a:r>
            <a:r>
              <a:rPr lang="en-US" dirty="0"/>
              <a:t> (calling a tool)</a:t>
            </a:r>
          </a:p>
          <a:p>
            <a:pPr marL="342900" indent="-342900">
              <a:spcAft>
                <a:spcPts val="600"/>
              </a:spcAft>
              <a:buFont typeface="+mj-lt"/>
              <a:buAutoNum type="arabicPeriod"/>
            </a:pPr>
            <a:r>
              <a:rPr lang="en-US" i="1" dirty="0"/>
              <a:t>observing</a:t>
            </a:r>
            <a:r>
              <a:rPr lang="en-US" dirty="0"/>
              <a:t> (incorporating the tool's result)</a:t>
            </a:r>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a:p>
            <a:pPr>
              <a:spcAft>
                <a:spcPts val="600"/>
              </a:spcAft>
            </a:pPr>
            <a:r>
              <a:rPr lang="en-US" dirty="0"/>
              <a:t>                      </a:t>
            </a:r>
          </a:p>
        </p:txBody>
      </p:sp>
      <p:pic>
        <p:nvPicPr>
          <p:cNvPr id="1026" name="Picture 2">
            <a:extLst>
              <a:ext uri="{FF2B5EF4-FFF2-40B4-BE49-F238E27FC236}">
                <a16:creationId xmlns:a16="http://schemas.microsoft.com/office/drawing/2014/main" id="{4957C819-A9BD-011E-2F59-2C5C27DD2B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1816398"/>
            <a:ext cx="3979174" cy="4191388"/>
          </a:xfrm>
          <a:prstGeom prst="rect">
            <a:avLst/>
          </a:prstGeom>
          <a:solidFill>
            <a:srgbClr val="FFFFFF"/>
          </a:solidFill>
          <a:ln w="9525">
            <a:noFill/>
            <a:miter lim="800000"/>
            <a:headEnd/>
            <a:tailEnd/>
          </a:ln>
        </p:spPr>
      </p:pic>
      <p:sp>
        <p:nvSpPr>
          <p:cNvPr id="4" name="Foliennummernplatzhalter 3">
            <a:extLst>
              <a:ext uri="{FF2B5EF4-FFF2-40B4-BE49-F238E27FC236}">
                <a16:creationId xmlns:a16="http://schemas.microsoft.com/office/drawing/2014/main" id="{9397D573-B39B-4152-C63E-1FA2F3100F59}"/>
              </a:ext>
            </a:extLst>
          </p:cNvPr>
          <p:cNvSpPr>
            <a:spLocks noGrp="1"/>
          </p:cNvSpPr>
          <p:nvPr>
            <p:ph type="sldNum" sz="quarter" idx="16"/>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13</a:t>
            </a:fld>
            <a:endParaRPr lang="de-DE"/>
          </a:p>
        </p:txBody>
      </p:sp>
      <p:sp>
        <p:nvSpPr>
          <p:cNvPr id="6" name="Fußzeilenplatzhalter 4">
            <a:extLst>
              <a:ext uri="{FF2B5EF4-FFF2-40B4-BE49-F238E27FC236}">
                <a16:creationId xmlns:a16="http://schemas.microsoft.com/office/drawing/2014/main" id="{973D6A91-8E4F-0232-EEBE-2EE75724D634}"/>
              </a:ext>
            </a:extLst>
          </p:cNvPr>
          <p:cNvSpPr>
            <a:spLocks noGrp="1"/>
          </p:cNvSpPr>
          <p:nvPr>
            <p:ph type="ftr" sz="quarter" idx="17"/>
          </p:nvPr>
        </p:nvSpPr>
        <p:spPr>
          <a:xfrm>
            <a:off x="311162" y="6473313"/>
            <a:ext cx="6464280" cy="365125"/>
          </a:xfrm>
        </p:spPr>
        <p:txBody>
          <a:bodyPr anchor="ctr">
            <a:normAutofit/>
          </a:bodyPr>
          <a:lstStyle/>
          <a:p>
            <a:pPr>
              <a:spcAft>
                <a:spcPts val="600"/>
              </a:spcAft>
            </a:pPr>
            <a:r>
              <a:rPr lang="en-US" dirty="0"/>
              <a:t>[Image] https://mlpills.substack.com/p/diy-14-step-by-step-implementation</a:t>
            </a:r>
          </a:p>
        </p:txBody>
      </p:sp>
      <p:sp>
        <p:nvSpPr>
          <p:cNvPr id="3" name="Titel 2">
            <a:extLst>
              <a:ext uri="{FF2B5EF4-FFF2-40B4-BE49-F238E27FC236}">
                <a16:creationId xmlns:a16="http://schemas.microsoft.com/office/drawing/2014/main" id="{B1772640-1820-E895-CAC3-4F3A84319447}"/>
              </a:ext>
            </a:extLst>
          </p:cNvPr>
          <p:cNvSpPr>
            <a:spLocks noGrp="1"/>
          </p:cNvSpPr>
          <p:nvPr>
            <p:ph type="title"/>
          </p:nvPr>
        </p:nvSpPr>
        <p:spPr>
          <a:xfrm>
            <a:off x="319090" y="994334"/>
            <a:ext cx="8508999" cy="410369"/>
          </a:xfrm>
        </p:spPr>
        <p:txBody>
          <a:bodyPr wrap="square" anchor="t">
            <a:normAutofit/>
          </a:bodyPr>
          <a:lstStyle/>
          <a:p>
            <a:r>
              <a:rPr lang="de-DE" sz="2300" dirty="0"/>
              <a:t>The agents brain: The </a:t>
            </a:r>
            <a:r>
              <a:rPr lang="de-DE" sz="2300" b="1" dirty="0"/>
              <a:t>Re</a:t>
            </a:r>
            <a:r>
              <a:rPr lang="de-DE" sz="2300" dirty="0"/>
              <a:t>asoning and </a:t>
            </a:r>
            <a:r>
              <a:rPr lang="de-DE" sz="2300" b="1" dirty="0"/>
              <a:t>Ac</a:t>
            </a:r>
            <a:r>
              <a:rPr lang="de-DE" sz="2300" dirty="0"/>
              <a:t>ting (ReAct) </a:t>
            </a:r>
            <a:r>
              <a:rPr lang="de-DE" sz="2300" b="1" dirty="0"/>
              <a:t>Loop </a:t>
            </a:r>
            <a:r>
              <a:rPr lang="de-DE" sz="2300" dirty="0"/>
              <a:t>Pt.1</a:t>
            </a:r>
            <a:endParaRPr lang="de-DE" sz="2300" b="1" dirty="0"/>
          </a:p>
        </p:txBody>
      </p:sp>
      <p:sp>
        <p:nvSpPr>
          <p:cNvPr id="7" name="TextBox 6">
            <a:extLst>
              <a:ext uri="{FF2B5EF4-FFF2-40B4-BE49-F238E27FC236}">
                <a16:creationId xmlns:a16="http://schemas.microsoft.com/office/drawing/2014/main" id="{6106D960-0678-AFDA-A57C-0642941C5938}"/>
              </a:ext>
            </a:extLst>
          </p:cNvPr>
          <p:cNvSpPr txBox="1"/>
          <p:nvPr/>
        </p:nvSpPr>
        <p:spPr>
          <a:xfrm>
            <a:off x="695559" y="4604048"/>
            <a:ext cx="3346438" cy="815608"/>
          </a:xfrm>
          <a:prstGeom prst="rect">
            <a:avLst/>
          </a:prstGeom>
          <a:noFill/>
        </p:spPr>
        <p:txBody>
          <a:bodyPr wrap="square" lIns="0" tIns="0" rIns="0" bIns="0" rtlCol="0">
            <a:spAutoFit/>
          </a:bodyPr>
          <a:lstStyle/>
          <a:p>
            <a:pPr>
              <a:spcAft>
                <a:spcPts val="600"/>
              </a:spcAft>
            </a:pPr>
            <a:r>
              <a:rPr lang="en-US" sz="1600" dirty="0" err="1"/>
              <a:t>Lang</a:t>
            </a:r>
            <a:r>
              <a:rPr lang="en-US" sz="1600" b="1" dirty="0" err="1"/>
              <a:t>Graph</a:t>
            </a:r>
            <a:r>
              <a:rPr lang="en-US" sz="1600" dirty="0"/>
              <a:t> based implementation using nodes and edges =&gt;</a:t>
            </a:r>
          </a:p>
          <a:p>
            <a:pPr>
              <a:spcAft>
                <a:spcPts val="600"/>
              </a:spcAft>
            </a:pPr>
            <a:endParaRPr lang="en-US" sz="1600" dirty="0"/>
          </a:p>
        </p:txBody>
      </p:sp>
    </p:spTree>
    <p:extLst>
      <p:ext uri="{BB962C8B-B14F-4D97-AF65-F5344CB8AC3E}">
        <p14:creationId xmlns:p14="http://schemas.microsoft.com/office/powerpoint/2010/main" val="394324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156EE-C09C-0F15-915F-250BF9D21B19}"/>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02857984-BF95-4B19-74EC-738F2DB9EA22}"/>
              </a:ext>
            </a:extLst>
          </p:cNvPr>
          <p:cNvSpPr>
            <a:spLocks noGrp="1"/>
          </p:cNvSpPr>
          <p:nvPr>
            <p:ph idx="14"/>
          </p:nvPr>
        </p:nvSpPr>
        <p:spPr>
          <a:xfrm>
            <a:off x="319090" y="1762188"/>
            <a:ext cx="3245324" cy="4687380"/>
          </a:xfrm>
        </p:spPr>
        <p:txBody>
          <a:bodyPr wrap="square" anchor="t">
            <a:normAutofit fontScale="92500" lnSpcReduction="10000"/>
          </a:bodyPr>
          <a:lstStyle/>
          <a:p>
            <a:pPr>
              <a:spcAft>
                <a:spcPts val="600"/>
              </a:spcAft>
            </a:pPr>
            <a:r>
              <a:rPr lang="en-US" i="1" dirty="0"/>
              <a:t>Input is: </a:t>
            </a:r>
          </a:p>
          <a:p>
            <a:pPr algn="ctr">
              <a:spcAft>
                <a:spcPts val="600"/>
              </a:spcAft>
            </a:pPr>
            <a:r>
              <a:rPr lang="en-US" b="1" dirty="0"/>
              <a:t>User Query &amp; Images</a:t>
            </a:r>
          </a:p>
          <a:p>
            <a:pPr algn="ctr">
              <a:spcAft>
                <a:spcPts val="600"/>
              </a:spcAft>
            </a:pPr>
            <a:r>
              <a:rPr lang="en-US" b="1" dirty="0"/>
              <a:t>+</a:t>
            </a:r>
          </a:p>
          <a:p>
            <a:pPr algn="ctr">
              <a:spcAft>
                <a:spcPts val="600"/>
              </a:spcAft>
            </a:pPr>
            <a:r>
              <a:rPr lang="en-US" b="1" dirty="0"/>
              <a:t>Tool definitions </a:t>
            </a:r>
          </a:p>
          <a:p>
            <a:pPr algn="ctr">
              <a:spcAft>
                <a:spcPts val="600"/>
              </a:spcAft>
            </a:pPr>
            <a:r>
              <a:rPr lang="en-US" b="1" dirty="0"/>
              <a:t>+</a:t>
            </a:r>
          </a:p>
          <a:p>
            <a:pPr algn="ctr">
              <a:spcAft>
                <a:spcPts val="600"/>
              </a:spcAft>
            </a:pPr>
            <a:r>
              <a:rPr lang="en-US" b="1" dirty="0"/>
              <a:t>System Prompt</a:t>
            </a:r>
          </a:p>
          <a:p>
            <a:pPr>
              <a:spcAft>
                <a:spcPts val="600"/>
              </a:spcAft>
            </a:pPr>
            <a:endParaRPr lang="en-US" b="1" dirty="0"/>
          </a:p>
          <a:p>
            <a:pPr>
              <a:spcAft>
                <a:spcPts val="600"/>
              </a:spcAft>
            </a:pPr>
            <a:r>
              <a:rPr lang="en-US" b="1" dirty="0"/>
              <a:t>	</a:t>
            </a:r>
          </a:p>
          <a:p>
            <a:pPr>
              <a:spcAft>
                <a:spcPts val="600"/>
              </a:spcAft>
            </a:pPr>
            <a:r>
              <a:rPr lang="en-US" dirty="0"/>
              <a:t>“You are an expert medical AI assistant </a:t>
            </a:r>
            <a:r>
              <a:rPr lang="en-US" b="1" dirty="0"/>
              <a:t>	… </a:t>
            </a:r>
          </a:p>
          <a:p>
            <a:pPr>
              <a:spcAft>
                <a:spcPts val="600"/>
              </a:spcAft>
            </a:pPr>
            <a:r>
              <a:rPr lang="en-US" dirty="0"/>
              <a:t>Solve using your own vision and reasoning and use tools to complement your reasoning … </a:t>
            </a:r>
          </a:p>
          <a:p>
            <a:pPr>
              <a:spcAft>
                <a:spcPts val="600"/>
              </a:spcAft>
            </a:pPr>
            <a:r>
              <a:rPr lang="en-US" dirty="0"/>
              <a:t>you can ask for additional info from user …” </a:t>
            </a:r>
          </a:p>
          <a:p>
            <a:pPr>
              <a:spcAft>
                <a:spcPts val="600"/>
              </a:spcAft>
            </a:pPr>
            <a:r>
              <a:rPr lang="en-US" dirty="0"/>
              <a:t>                      </a:t>
            </a:r>
          </a:p>
        </p:txBody>
      </p:sp>
      <p:sp>
        <p:nvSpPr>
          <p:cNvPr id="4" name="Foliennummernplatzhalter 3">
            <a:extLst>
              <a:ext uri="{FF2B5EF4-FFF2-40B4-BE49-F238E27FC236}">
                <a16:creationId xmlns:a16="http://schemas.microsoft.com/office/drawing/2014/main" id="{C648EEC2-08B7-4E5D-CF95-1A2F4DA00038}"/>
              </a:ext>
            </a:extLst>
          </p:cNvPr>
          <p:cNvSpPr>
            <a:spLocks noGrp="1"/>
          </p:cNvSpPr>
          <p:nvPr>
            <p:ph type="sldNum" sz="quarter" idx="16"/>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14</a:t>
            </a:fld>
            <a:endParaRPr lang="de-DE"/>
          </a:p>
        </p:txBody>
      </p:sp>
      <p:sp>
        <p:nvSpPr>
          <p:cNvPr id="6" name="Fußzeilenplatzhalter 4">
            <a:extLst>
              <a:ext uri="{FF2B5EF4-FFF2-40B4-BE49-F238E27FC236}">
                <a16:creationId xmlns:a16="http://schemas.microsoft.com/office/drawing/2014/main" id="{1C02BB73-DF16-3A2B-E4EC-74745969482A}"/>
              </a:ext>
            </a:extLst>
          </p:cNvPr>
          <p:cNvSpPr>
            <a:spLocks noGrp="1"/>
          </p:cNvSpPr>
          <p:nvPr>
            <p:ph type="ftr" sz="quarter" idx="17"/>
          </p:nvPr>
        </p:nvSpPr>
        <p:spPr>
          <a:xfrm>
            <a:off x="311162" y="6473313"/>
            <a:ext cx="6464280" cy="365125"/>
          </a:xfrm>
        </p:spPr>
        <p:txBody>
          <a:bodyPr anchor="ctr">
            <a:normAutofit/>
          </a:bodyPr>
          <a:lstStyle/>
          <a:p>
            <a:pPr>
              <a:spcAft>
                <a:spcPts val="600"/>
              </a:spcAft>
            </a:pPr>
            <a:endParaRPr lang="en-US" dirty="0"/>
          </a:p>
        </p:txBody>
      </p:sp>
      <p:sp>
        <p:nvSpPr>
          <p:cNvPr id="3" name="Titel 2">
            <a:extLst>
              <a:ext uri="{FF2B5EF4-FFF2-40B4-BE49-F238E27FC236}">
                <a16:creationId xmlns:a16="http://schemas.microsoft.com/office/drawing/2014/main" id="{D6DE7576-A186-D1F0-E15E-E29E59E4E245}"/>
              </a:ext>
            </a:extLst>
          </p:cNvPr>
          <p:cNvSpPr>
            <a:spLocks noGrp="1"/>
          </p:cNvSpPr>
          <p:nvPr>
            <p:ph type="title"/>
          </p:nvPr>
        </p:nvSpPr>
        <p:spPr>
          <a:xfrm>
            <a:off x="319090" y="994334"/>
            <a:ext cx="8508999" cy="410369"/>
          </a:xfrm>
        </p:spPr>
        <p:txBody>
          <a:bodyPr wrap="square" anchor="t">
            <a:normAutofit/>
          </a:bodyPr>
          <a:lstStyle/>
          <a:p>
            <a:r>
              <a:rPr lang="de-DE" sz="2300" dirty="0"/>
              <a:t>The agents brain: The </a:t>
            </a:r>
            <a:r>
              <a:rPr lang="de-DE" sz="2300" b="1" dirty="0"/>
              <a:t>Re</a:t>
            </a:r>
            <a:r>
              <a:rPr lang="de-DE" sz="2300" dirty="0"/>
              <a:t>asoning and </a:t>
            </a:r>
            <a:r>
              <a:rPr lang="de-DE" sz="2300" b="1" dirty="0"/>
              <a:t>Ac</a:t>
            </a:r>
            <a:r>
              <a:rPr lang="de-DE" sz="2300" dirty="0"/>
              <a:t>ting (ReAct) </a:t>
            </a:r>
            <a:r>
              <a:rPr lang="de-DE" sz="2300" b="1" dirty="0"/>
              <a:t>Loop </a:t>
            </a:r>
            <a:r>
              <a:rPr lang="de-DE" sz="2300" dirty="0"/>
              <a:t>Pt.2</a:t>
            </a:r>
          </a:p>
        </p:txBody>
      </p:sp>
      <p:pic>
        <p:nvPicPr>
          <p:cNvPr id="9" name="Picture 8">
            <a:extLst>
              <a:ext uri="{FF2B5EF4-FFF2-40B4-BE49-F238E27FC236}">
                <a16:creationId xmlns:a16="http://schemas.microsoft.com/office/drawing/2014/main" id="{905450A9-65A6-848B-085A-591297F309FD}"/>
              </a:ext>
            </a:extLst>
          </p:cNvPr>
          <p:cNvPicPr>
            <a:picLocks noChangeAspect="1"/>
          </p:cNvPicPr>
          <p:nvPr/>
        </p:nvPicPr>
        <p:blipFill>
          <a:blip r:embed="rId3"/>
          <a:stretch>
            <a:fillRect/>
          </a:stretch>
        </p:blipFill>
        <p:spPr>
          <a:xfrm>
            <a:off x="3686721" y="1764036"/>
            <a:ext cx="5232914" cy="4387538"/>
          </a:xfrm>
          <a:prstGeom prst="rect">
            <a:avLst/>
          </a:prstGeom>
        </p:spPr>
      </p:pic>
      <p:sp>
        <p:nvSpPr>
          <p:cNvPr id="10" name="Arrow: Right 9">
            <a:extLst>
              <a:ext uri="{FF2B5EF4-FFF2-40B4-BE49-F238E27FC236}">
                <a16:creationId xmlns:a16="http://schemas.microsoft.com/office/drawing/2014/main" id="{15095D50-2334-A3F3-ADA4-AE3137DA6177}"/>
              </a:ext>
            </a:extLst>
          </p:cNvPr>
          <p:cNvSpPr/>
          <p:nvPr/>
        </p:nvSpPr>
        <p:spPr>
          <a:xfrm rot="5400000">
            <a:off x="1668796" y="3845211"/>
            <a:ext cx="545911" cy="2251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9079AD97-0840-463B-D370-FEF4E23690BF}"/>
                  </a:ext>
                </a:extLst>
              </p14:cNvPr>
              <p14:cNvContentPartPr/>
              <p14:nvPr/>
            </p14:nvContentPartPr>
            <p14:xfrm>
              <a:off x="6266419" y="2381700"/>
              <a:ext cx="768600" cy="23760"/>
            </p14:xfrm>
          </p:contentPart>
        </mc:Choice>
        <mc:Fallback xmlns="">
          <p:pic>
            <p:nvPicPr>
              <p:cNvPr id="19" name="Ink 18">
                <a:extLst>
                  <a:ext uri="{FF2B5EF4-FFF2-40B4-BE49-F238E27FC236}">
                    <a16:creationId xmlns:a16="http://schemas.microsoft.com/office/drawing/2014/main" id="{9079AD97-0840-463B-D370-FEF4E23690BF}"/>
                  </a:ext>
                </a:extLst>
              </p:cNvPr>
              <p:cNvPicPr/>
              <p:nvPr/>
            </p:nvPicPr>
            <p:blipFill>
              <a:blip r:embed="rId5"/>
              <a:stretch>
                <a:fillRect/>
              </a:stretch>
            </p:blipFill>
            <p:spPr>
              <a:xfrm>
                <a:off x="6212779" y="2273700"/>
                <a:ext cx="8762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E7632960-D77A-D868-76AB-A0D0EFF6A475}"/>
                  </a:ext>
                </a:extLst>
              </p14:cNvPr>
              <p14:cNvContentPartPr/>
              <p14:nvPr/>
            </p14:nvContentPartPr>
            <p14:xfrm>
              <a:off x="3826339" y="2902260"/>
              <a:ext cx="147600" cy="21960"/>
            </p14:xfrm>
          </p:contentPart>
        </mc:Choice>
        <mc:Fallback xmlns="">
          <p:pic>
            <p:nvPicPr>
              <p:cNvPr id="20" name="Ink 19">
                <a:extLst>
                  <a:ext uri="{FF2B5EF4-FFF2-40B4-BE49-F238E27FC236}">
                    <a16:creationId xmlns:a16="http://schemas.microsoft.com/office/drawing/2014/main" id="{E7632960-D77A-D868-76AB-A0D0EFF6A475}"/>
                  </a:ext>
                </a:extLst>
              </p:cNvPr>
              <p:cNvPicPr/>
              <p:nvPr/>
            </p:nvPicPr>
            <p:blipFill>
              <a:blip r:embed="rId7"/>
              <a:stretch>
                <a:fillRect/>
              </a:stretch>
            </p:blipFill>
            <p:spPr>
              <a:xfrm>
                <a:off x="3772339" y="2794620"/>
                <a:ext cx="2552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5885BA00-12C3-A0CC-D118-03D8F1BB0306}"/>
                  </a:ext>
                </a:extLst>
              </p14:cNvPr>
              <p14:cNvContentPartPr/>
              <p14:nvPr/>
            </p14:nvContentPartPr>
            <p14:xfrm>
              <a:off x="3785659" y="2917740"/>
              <a:ext cx="720" cy="1019880"/>
            </p14:xfrm>
          </p:contentPart>
        </mc:Choice>
        <mc:Fallback xmlns="">
          <p:pic>
            <p:nvPicPr>
              <p:cNvPr id="22" name="Ink 21">
                <a:extLst>
                  <a:ext uri="{FF2B5EF4-FFF2-40B4-BE49-F238E27FC236}">
                    <a16:creationId xmlns:a16="http://schemas.microsoft.com/office/drawing/2014/main" id="{5885BA00-12C3-A0CC-D118-03D8F1BB0306}"/>
                  </a:ext>
                </a:extLst>
              </p:cNvPr>
              <p:cNvPicPr/>
              <p:nvPr/>
            </p:nvPicPr>
            <p:blipFill>
              <a:blip r:embed="rId9"/>
              <a:stretch>
                <a:fillRect/>
              </a:stretch>
            </p:blipFill>
            <p:spPr>
              <a:xfrm>
                <a:off x="3677659" y="2809740"/>
                <a:ext cx="216000" cy="123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75A1AF4C-5DCD-822F-E35E-CB0B9DF447EC}"/>
                  </a:ext>
                </a:extLst>
              </p14:cNvPr>
              <p14:cNvContentPartPr/>
              <p14:nvPr/>
            </p14:nvContentPartPr>
            <p14:xfrm>
              <a:off x="3762259" y="3942660"/>
              <a:ext cx="435600" cy="14400"/>
            </p14:xfrm>
          </p:contentPart>
        </mc:Choice>
        <mc:Fallback xmlns="">
          <p:pic>
            <p:nvPicPr>
              <p:cNvPr id="23" name="Ink 22">
                <a:extLst>
                  <a:ext uri="{FF2B5EF4-FFF2-40B4-BE49-F238E27FC236}">
                    <a16:creationId xmlns:a16="http://schemas.microsoft.com/office/drawing/2014/main" id="{75A1AF4C-5DCD-822F-E35E-CB0B9DF447EC}"/>
                  </a:ext>
                </a:extLst>
              </p:cNvPr>
              <p:cNvPicPr/>
              <p:nvPr/>
            </p:nvPicPr>
            <p:blipFill>
              <a:blip r:embed="rId11"/>
              <a:stretch>
                <a:fillRect/>
              </a:stretch>
            </p:blipFill>
            <p:spPr>
              <a:xfrm>
                <a:off x="3708259" y="3835020"/>
                <a:ext cx="5432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FC9C2818-AF7A-02DA-CEFA-09551050712C}"/>
                  </a:ext>
                </a:extLst>
              </p14:cNvPr>
              <p14:cNvContentPartPr/>
              <p14:nvPr/>
            </p14:nvContentPartPr>
            <p14:xfrm>
              <a:off x="3837859" y="2871300"/>
              <a:ext cx="364680" cy="19440"/>
            </p14:xfrm>
          </p:contentPart>
        </mc:Choice>
        <mc:Fallback xmlns="">
          <p:pic>
            <p:nvPicPr>
              <p:cNvPr id="24" name="Ink 23">
                <a:extLst>
                  <a:ext uri="{FF2B5EF4-FFF2-40B4-BE49-F238E27FC236}">
                    <a16:creationId xmlns:a16="http://schemas.microsoft.com/office/drawing/2014/main" id="{FC9C2818-AF7A-02DA-CEFA-09551050712C}"/>
                  </a:ext>
                </a:extLst>
              </p:cNvPr>
              <p:cNvPicPr/>
              <p:nvPr/>
            </p:nvPicPr>
            <p:blipFill>
              <a:blip r:embed="rId13"/>
              <a:stretch>
                <a:fillRect/>
              </a:stretch>
            </p:blipFill>
            <p:spPr>
              <a:xfrm>
                <a:off x="3784219" y="2763300"/>
                <a:ext cx="4723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A3F4B87D-EC28-AFB0-8196-EE61B6DE89B4}"/>
                  </a:ext>
                </a:extLst>
              </p14:cNvPr>
              <p14:cNvContentPartPr/>
              <p14:nvPr/>
            </p14:nvContentPartPr>
            <p14:xfrm>
              <a:off x="5538499" y="2392860"/>
              <a:ext cx="475200" cy="13680"/>
            </p14:xfrm>
          </p:contentPart>
        </mc:Choice>
        <mc:Fallback xmlns="">
          <p:pic>
            <p:nvPicPr>
              <p:cNvPr id="25" name="Ink 24">
                <a:extLst>
                  <a:ext uri="{FF2B5EF4-FFF2-40B4-BE49-F238E27FC236}">
                    <a16:creationId xmlns:a16="http://schemas.microsoft.com/office/drawing/2014/main" id="{A3F4B87D-EC28-AFB0-8196-EE61B6DE89B4}"/>
                  </a:ext>
                </a:extLst>
              </p:cNvPr>
              <p:cNvPicPr/>
              <p:nvPr/>
            </p:nvPicPr>
            <p:blipFill>
              <a:blip r:embed="rId15"/>
              <a:stretch>
                <a:fillRect/>
              </a:stretch>
            </p:blipFill>
            <p:spPr>
              <a:xfrm>
                <a:off x="5484859" y="2284860"/>
                <a:ext cx="5828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6EA9E62B-FDB5-3A8B-0CBE-B3A2B242BA3C}"/>
                  </a:ext>
                </a:extLst>
              </p14:cNvPr>
              <p14:cNvContentPartPr/>
              <p14:nvPr/>
            </p14:nvContentPartPr>
            <p14:xfrm>
              <a:off x="3779899" y="4140660"/>
              <a:ext cx="533520" cy="2520"/>
            </p14:xfrm>
          </p:contentPart>
        </mc:Choice>
        <mc:Fallback xmlns="">
          <p:pic>
            <p:nvPicPr>
              <p:cNvPr id="26" name="Ink 25">
                <a:extLst>
                  <a:ext uri="{FF2B5EF4-FFF2-40B4-BE49-F238E27FC236}">
                    <a16:creationId xmlns:a16="http://schemas.microsoft.com/office/drawing/2014/main" id="{6EA9E62B-FDB5-3A8B-0CBE-B3A2B242BA3C}"/>
                  </a:ext>
                </a:extLst>
              </p:cNvPr>
              <p:cNvPicPr/>
              <p:nvPr/>
            </p:nvPicPr>
            <p:blipFill>
              <a:blip r:embed="rId17"/>
              <a:stretch>
                <a:fillRect/>
              </a:stretch>
            </p:blipFill>
            <p:spPr>
              <a:xfrm>
                <a:off x="3725899" y="4033020"/>
                <a:ext cx="6411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2A181056-F608-2262-16DD-E6B66FFFE3C6}"/>
                  </a:ext>
                </a:extLst>
              </p14:cNvPr>
              <p14:cNvContentPartPr/>
              <p14:nvPr/>
            </p14:nvContentPartPr>
            <p14:xfrm>
              <a:off x="3721579" y="4187460"/>
              <a:ext cx="720" cy="1195200"/>
            </p14:xfrm>
          </p:contentPart>
        </mc:Choice>
        <mc:Fallback xmlns="">
          <p:pic>
            <p:nvPicPr>
              <p:cNvPr id="28" name="Ink 27">
                <a:extLst>
                  <a:ext uri="{FF2B5EF4-FFF2-40B4-BE49-F238E27FC236}">
                    <a16:creationId xmlns:a16="http://schemas.microsoft.com/office/drawing/2014/main" id="{2A181056-F608-2262-16DD-E6B66FFFE3C6}"/>
                  </a:ext>
                </a:extLst>
              </p:cNvPr>
              <p:cNvPicPr/>
              <p:nvPr/>
            </p:nvPicPr>
            <p:blipFill>
              <a:blip r:embed="rId19"/>
              <a:stretch>
                <a:fillRect/>
              </a:stretch>
            </p:blipFill>
            <p:spPr>
              <a:xfrm>
                <a:off x="3613579" y="4079460"/>
                <a:ext cx="216000" cy="1410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D77D9A20-F112-D2F7-317C-5421F72CFCF1}"/>
                  </a:ext>
                </a:extLst>
              </p14:cNvPr>
              <p14:cNvContentPartPr/>
              <p14:nvPr/>
            </p14:nvContentPartPr>
            <p14:xfrm>
              <a:off x="3733099" y="5369700"/>
              <a:ext cx="524160" cy="12960"/>
            </p14:xfrm>
          </p:contentPart>
        </mc:Choice>
        <mc:Fallback xmlns="">
          <p:pic>
            <p:nvPicPr>
              <p:cNvPr id="29" name="Ink 28">
                <a:extLst>
                  <a:ext uri="{FF2B5EF4-FFF2-40B4-BE49-F238E27FC236}">
                    <a16:creationId xmlns:a16="http://schemas.microsoft.com/office/drawing/2014/main" id="{D77D9A20-F112-D2F7-317C-5421F72CFCF1}"/>
                  </a:ext>
                </a:extLst>
              </p:cNvPr>
              <p:cNvPicPr/>
              <p:nvPr/>
            </p:nvPicPr>
            <p:blipFill>
              <a:blip r:embed="rId21"/>
              <a:stretch>
                <a:fillRect/>
              </a:stretch>
            </p:blipFill>
            <p:spPr>
              <a:xfrm>
                <a:off x="3679459" y="5261700"/>
                <a:ext cx="631800" cy="228600"/>
              </a:xfrm>
              <a:prstGeom prst="rect">
                <a:avLst/>
              </a:prstGeom>
            </p:spPr>
          </p:pic>
        </mc:Fallback>
      </mc:AlternateContent>
    </p:spTree>
    <p:extLst>
      <p:ext uri="{BB962C8B-B14F-4D97-AF65-F5344CB8AC3E}">
        <p14:creationId xmlns:p14="http://schemas.microsoft.com/office/powerpoint/2010/main" val="171271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EBF55-73CF-E047-941B-6DAEE4561A62}"/>
            </a:ext>
          </a:extLst>
        </p:cNvPr>
        <p:cNvGrpSpPr/>
        <p:nvPr/>
      </p:nvGrpSpPr>
      <p:grpSpPr>
        <a:xfrm>
          <a:off x="0" y="0"/>
          <a:ext cx="0" cy="0"/>
          <a:chOff x="0" y="0"/>
          <a:chExt cx="0" cy="0"/>
        </a:xfrm>
      </p:grpSpPr>
      <p:pic>
        <p:nvPicPr>
          <p:cNvPr id="7" name="Content Placeholder 6" descr="A screenshot of a computer&#10;&#10;AI-generated content may be incorrect.">
            <a:extLst>
              <a:ext uri="{FF2B5EF4-FFF2-40B4-BE49-F238E27FC236}">
                <a16:creationId xmlns:a16="http://schemas.microsoft.com/office/drawing/2014/main" id="{974A8755-78BD-156F-A22B-87111DFB287F}"/>
              </a:ext>
            </a:extLst>
          </p:cNvPr>
          <p:cNvPicPr>
            <a:picLocks noGrp="1" noChangeAspect="1"/>
          </p:cNvPicPr>
          <p:nvPr>
            <p:ph idx="1"/>
          </p:nvPr>
        </p:nvPicPr>
        <p:blipFill>
          <a:blip r:embed="rId3"/>
          <a:stretch>
            <a:fillRect/>
          </a:stretch>
        </p:blipFill>
        <p:spPr>
          <a:xfrm>
            <a:off x="535826" y="1461536"/>
            <a:ext cx="7902822" cy="4939264"/>
          </a:xfrm>
        </p:spPr>
      </p:pic>
      <p:sp>
        <p:nvSpPr>
          <p:cNvPr id="4" name="Foliennummernplatzhalter 3">
            <a:extLst>
              <a:ext uri="{FF2B5EF4-FFF2-40B4-BE49-F238E27FC236}">
                <a16:creationId xmlns:a16="http://schemas.microsoft.com/office/drawing/2014/main" id="{6EE1BD15-45D0-51E5-41E5-6CF5E966B5A1}"/>
              </a:ext>
            </a:extLst>
          </p:cNvPr>
          <p:cNvSpPr>
            <a:spLocks noGrp="1"/>
          </p:cNvSpPr>
          <p:nvPr>
            <p:ph type="sldNum" sz="quarter" idx="11"/>
          </p:nvPr>
        </p:nvSpPr>
        <p:spPr/>
        <p:txBody>
          <a:bodyPr/>
          <a:lstStyle/>
          <a:p>
            <a:fld id="{CE58CB1E-F828-4F11-99E0-327109AF9DA4}" type="slidenum">
              <a:rPr lang="de-DE" smtClean="0"/>
              <a:pPr/>
              <a:t>15</a:t>
            </a:fld>
            <a:endParaRPr lang="de-DE" dirty="0"/>
          </a:p>
        </p:txBody>
      </p:sp>
      <p:sp>
        <p:nvSpPr>
          <p:cNvPr id="6" name="Fußzeilenplatzhalter 4">
            <a:extLst>
              <a:ext uri="{FF2B5EF4-FFF2-40B4-BE49-F238E27FC236}">
                <a16:creationId xmlns:a16="http://schemas.microsoft.com/office/drawing/2014/main" id="{756D3716-829D-4B31-47B5-E1E0091F9B3A}"/>
              </a:ext>
            </a:extLst>
          </p:cNvPr>
          <p:cNvSpPr>
            <a:spLocks noGrp="1"/>
          </p:cNvSpPr>
          <p:nvPr>
            <p:ph type="ftr" sz="quarter" idx="12"/>
          </p:nvPr>
        </p:nvSpPr>
        <p:spPr/>
        <p:txBody>
          <a:bodyPr/>
          <a:lstStyle/>
          <a:p>
            <a:r>
              <a:rPr lang="de-DE" dirty="0"/>
              <a:t>https://github.com/bowang-lab/MedRAX/blob/main/assets/demo_fast.gif</a:t>
            </a:r>
          </a:p>
          <a:p>
            <a:endParaRPr lang="en-US" dirty="0"/>
          </a:p>
        </p:txBody>
      </p:sp>
      <p:sp>
        <p:nvSpPr>
          <p:cNvPr id="3" name="Titel 2">
            <a:extLst>
              <a:ext uri="{FF2B5EF4-FFF2-40B4-BE49-F238E27FC236}">
                <a16:creationId xmlns:a16="http://schemas.microsoft.com/office/drawing/2014/main" id="{BB1EE639-DB14-156E-BEB1-6BCD68EA5058}"/>
              </a:ext>
            </a:extLst>
          </p:cNvPr>
          <p:cNvSpPr>
            <a:spLocks noGrp="1"/>
          </p:cNvSpPr>
          <p:nvPr>
            <p:ph type="title"/>
          </p:nvPr>
        </p:nvSpPr>
        <p:spPr>
          <a:xfrm>
            <a:off x="319090" y="994334"/>
            <a:ext cx="8508999" cy="410369"/>
          </a:xfrm>
          <a:prstGeom prst="rect">
            <a:avLst/>
          </a:prstGeom>
        </p:spPr>
        <p:txBody>
          <a:bodyPr/>
          <a:lstStyle/>
          <a:p>
            <a:r>
              <a:rPr lang="de-DE" dirty="0"/>
              <a:t>Demo of the MedRAX GUI</a:t>
            </a:r>
          </a:p>
        </p:txBody>
      </p:sp>
    </p:spTree>
    <p:extLst>
      <p:ext uri="{BB962C8B-B14F-4D97-AF65-F5344CB8AC3E}">
        <p14:creationId xmlns:p14="http://schemas.microsoft.com/office/powerpoint/2010/main" val="3788370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37A8D-1AA4-A3D2-F0ED-5300ADDEA66B}"/>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147D0C59-85DF-922E-97A9-848857D781CC}"/>
              </a:ext>
            </a:extLst>
          </p:cNvPr>
          <p:cNvSpPr>
            <a:spLocks noGrp="1"/>
          </p:cNvSpPr>
          <p:nvPr>
            <p:ph idx="1"/>
          </p:nvPr>
        </p:nvSpPr>
        <p:spPr>
          <a:xfrm>
            <a:off x="319090" y="2105025"/>
            <a:ext cx="8508999" cy="1059416"/>
          </a:xfrm>
        </p:spPr>
        <p:txBody>
          <a:bodyPr/>
          <a:lstStyle/>
          <a:p>
            <a:r>
              <a:rPr b="1" dirty="0"/>
              <a:t>Why a new one? </a:t>
            </a:r>
          </a:p>
          <a:p>
            <a:endParaRPr b="1" dirty="0"/>
          </a:p>
          <a:p>
            <a:pPr lvl="1" indent="0">
              <a:buNone/>
            </a:pPr>
            <a:r>
              <a:rPr lang="de-DE" dirty="0"/>
              <a:t>Existing medical VQA benchmarks focus on simple, single-steps reasoning tasks</a:t>
            </a:r>
          </a:p>
          <a:p>
            <a:pPr lvl="1" indent="0">
              <a:buNone/>
            </a:pPr>
            <a:endParaRPr lang="de-DE" dirty="0"/>
          </a:p>
          <a:p>
            <a:pPr lvl="1" indent="0">
              <a:buNone/>
            </a:pPr>
            <a:endParaRPr lang="de-DE" dirty="0"/>
          </a:p>
          <a:p>
            <a:pPr lvl="1" indent="0">
              <a:buNone/>
            </a:pPr>
            <a:endParaRPr lang="de-DE" dirty="0"/>
          </a:p>
          <a:p>
            <a:pPr lvl="1" indent="0">
              <a:buNone/>
            </a:pPr>
            <a:r>
              <a:rPr lang="de-DE" dirty="0"/>
              <a:t> </a:t>
            </a:r>
            <a:endParaRPr lang="en-US" dirty="0"/>
          </a:p>
          <a:p>
            <a:pPr lvl="5" indent="0">
              <a:buNone/>
            </a:pPr>
            <a:endParaRPr lang="en-US" dirty="0"/>
          </a:p>
          <a:p>
            <a:r>
              <a:rPr lang="de-DE" dirty="0"/>
              <a:t>		</a:t>
            </a:r>
          </a:p>
          <a:p>
            <a:endParaRPr lang="de-DE" dirty="0"/>
          </a:p>
        </p:txBody>
      </p:sp>
      <p:sp>
        <p:nvSpPr>
          <p:cNvPr id="4" name="Foliennummernplatzhalter 3">
            <a:extLst>
              <a:ext uri="{FF2B5EF4-FFF2-40B4-BE49-F238E27FC236}">
                <a16:creationId xmlns:a16="http://schemas.microsoft.com/office/drawing/2014/main" id="{02B89985-1879-B501-A11F-109CC75B9313}"/>
              </a:ext>
            </a:extLst>
          </p:cNvPr>
          <p:cNvSpPr>
            <a:spLocks noGrp="1"/>
          </p:cNvSpPr>
          <p:nvPr>
            <p:ph type="sldNum" sz="quarter" idx="11"/>
          </p:nvPr>
        </p:nvSpPr>
        <p:spPr/>
        <p:txBody>
          <a:bodyPr/>
          <a:lstStyle/>
          <a:p>
            <a:fld id="{CE58CB1E-F828-4F11-99E0-327109AF9DA4}" type="slidenum">
              <a:rPr lang="de-DE" smtClean="0"/>
              <a:pPr/>
              <a:t>16</a:t>
            </a:fld>
            <a:endParaRPr lang="de-DE" dirty="0"/>
          </a:p>
        </p:txBody>
      </p:sp>
      <p:sp>
        <p:nvSpPr>
          <p:cNvPr id="6" name="Fußzeilenplatzhalter 4">
            <a:extLst>
              <a:ext uri="{FF2B5EF4-FFF2-40B4-BE49-F238E27FC236}">
                <a16:creationId xmlns:a16="http://schemas.microsoft.com/office/drawing/2014/main" id="{467121A5-09AC-B18F-A8CF-3DB2F513F681}"/>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E894A3D6-3804-38B1-ADFB-621EAEF2202E}"/>
              </a:ext>
            </a:extLst>
          </p:cNvPr>
          <p:cNvSpPr>
            <a:spLocks noGrp="1"/>
          </p:cNvSpPr>
          <p:nvPr>
            <p:ph type="title"/>
          </p:nvPr>
        </p:nvSpPr>
        <p:spPr>
          <a:xfrm>
            <a:off x="319090" y="994334"/>
            <a:ext cx="8508999" cy="820738"/>
          </a:xfrm>
          <a:prstGeom prst="rect">
            <a:avLst/>
          </a:prstGeom>
        </p:spPr>
        <p:txBody>
          <a:bodyPr/>
          <a:lstStyle/>
          <a:p>
            <a:r>
              <a:rPr lang="de-DE" dirty="0"/>
              <a:t>Chest</a:t>
            </a:r>
            <a:r>
              <a:rPr lang="de-DE" b="1" dirty="0"/>
              <a:t>Agent</a:t>
            </a:r>
            <a:r>
              <a:rPr lang="de-DE" dirty="0"/>
              <a:t>Bench – A medical multi-step reasoning benchmark</a:t>
            </a:r>
          </a:p>
        </p:txBody>
      </p:sp>
      <p:sp>
        <p:nvSpPr>
          <p:cNvPr id="8" name="Arrow: Right 7">
            <a:extLst>
              <a:ext uri="{FF2B5EF4-FFF2-40B4-BE49-F238E27FC236}">
                <a16:creationId xmlns:a16="http://schemas.microsoft.com/office/drawing/2014/main" id="{4420115C-4FBD-728C-4659-8572AAF5C25E}"/>
              </a:ext>
            </a:extLst>
          </p:cNvPr>
          <p:cNvSpPr/>
          <p:nvPr/>
        </p:nvSpPr>
        <p:spPr>
          <a:xfrm rot="5400000">
            <a:off x="3980139" y="3273413"/>
            <a:ext cx="647895" cy="24501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10" name="TextBox 9">
            <a:extLst>
              <a:ext uri="{FF2B5EF4-FFF2-40B4-BE49-F238E27FC236}">
                <a16:creationId xmlns:a16="http://schemas.microsoft.com/office/drawing/2014/main" id="{E60CD544-298C-1990-2CE1-348D58D13122}"/>
              </a:ext>
            </a:extLst>
          </p:cNvPr>
          <p:cNvSpPr txBox="1"/>
          <p:nvPr/>
        </p:nvSpPr>
        <p:spPr>
          <a:xfrm>
            <a:off x="-27470" y="3891083"/>
            <a:ext cx="8663112" cy="1723549"/>
          </a:xfrm>
          <a:prstGeom prst="rect">
            <a:avLst/>
          </a:prstGeom>
          <a:noFill/>
        </p:spPr>
        <p:txBody>
          <a:bodyPr wrap="square" lIns="0" tIns="0" rIns="0" bIns="0" rtlCol="0">
            <a:spAutoFit/>
          </a:bodyPr>
          <a:lstStyle/>
          <a:p>
            <a:pPr lvl="1" indent="0">
              <a:buNone/>
            </a:pPr>
            <a:r>
              <a:rPr lang="de-DE" sz="1600" dirty="0"/>
              <a:t>ChestAgentBench uses only </a:t>
            </a:r>
            <a:r>
              <a:rPr lang="en-US" sz="1600" b="1" dirty="0"/>
              <a:t>peer-reviewed</a:t>
            </a:r>
            <a:r>
              <a:rPr lang="en-US" sz="1600" dirty="0"/>
              <a:t> </a:t>
            </a:r>
            <a:r>
              <a:rPr lang="en-US" sz="1600" b="1" dirty="0"/>
              <a:t>clinical</a:t>
            </a:r>
            <a:r>
              <a:rPr lang="en-US" sz="1600" dirty="0"/>
              <a:t> </a:t>
            </a:r>
            <a:r>
              <a:rPr lang="en-US" sz="1600" b="1" dirty="0"/>
              <a:t>radiological</a:t>
            </a:r>
            <a:r>
              <a:rPr lang="en-US" sz="1600" dirty="0"/>
              <a:t> case reports, including</a:t>
            </a:r>
          </a:p>
          <a:p>
            <a:pPr marL="1103313" lvl="3" indent="-285750">
              <a:buFont typeface="Arial" panose="020B0604020202020204" pitchFamily="34" charset="0"/>
              <a:buChar char="•"/>
            </a:pPr>
            <a:r>
              <a:rPr lang="en-US" sz="1600" dirty="0"/>
              <a:t>patient histories</a:t>
            </a:r>
          </a:p>
          <a:p>
            <a:pPr marL="1103313" lvl="3" indent="-285750">
              <a:buFont typeface="Arial" panose="020B0604020202020204" pitchFamily="34" charset="0"/>
              <a:buChar char="•"/>
            </a:pPr>
            <a:r>
              <a:rPr lang="en-US" sz="1600" dirty="0"/>
              <a:t>clinical presentations</a:t>
            </a:r>
          </a:p>
          <a:p>
            <a:pPr marL="1103313" lvl="3" indent="-285750">
              <a:buFont typeface="Arial" panose="020B0604020202020204" pitchFamily="34" charset="0"/>
              <a:buChar char="•"/>
            </a:pPr>
            <a:r>
              <a:rPr lang="en-US" sz="1600" dirty="0"/>
              <a:t>multi-modal imaging findings =&gt; e.g. one ore more chest x-rays</a:t>
            </a:r>
          </a:p>
          <a:p>
            <a:pPr marL="646113" lvl="2" indent="-285750">
              <a:buFont typeface="Arial" panose="020B0604020202020204" pitchFamily="34" charset="0"/>
              <a:buChar char="•"/>
            </a:pPr>
            <a:endParaRPr lang="en-US" sz="1600" dirty="0"/>
          </a:p>
          <a:p>
            <a:pPr lvl="2" indent="0">
              <a:buNone/>
            </a:pPr>
            <a:r>
              <a:rPr lang="de-DE" sz="1600" dirty="0"/>
              <a:t>	</a:t>
            </a:r>
          </a:p>
          <a:p>
            <a:pPr lvl="2" indent="0">
              <a:buNone/>
            </a:pPr>
            <a:r>
              <a:rPr lang="de-DE" sz="1600" dirty="0"/>
              <a:t>		Mirrors complex real-world clinical decision making</a:t>
            </a:r>
          </a:p>
        </p:txBody>
      </p:sp>
      <p:sp>
        <p:nvSpPr>
          <p:cNvPr id="9" name="Arrow: Right 8">
            <a:extLst>
              <a:ext uri="{FF2B5EF4-FFF2-40B4-BE49-F238E27FC236}">
                <a16:creationId xmlns:a16="http://schemas.microsoft.com/office/drawing/2014/main" id="{57D8EF3F-7FFC-229C-02A3-D20763876B70}"/>
              </a:ext>
            </a:extLst>
          </p:cNvPr>
          <p:cNvSpPr/>
          <p:nvPr/>
        </p:nvSpPr>
        <p:spPr>
          <a:xfrm>
            <a:off x="1766881" y="5321144"/>
            <a:ext cx="725360" cy="3079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Tree>
    <p:extLst>
      <p:ext uri="{BB962C8B-B14F-4D97-AF65-F5344CB8AC3E}">
        <p14:creationId xmlns:p14="http://schemas.microsoft.com/office/powerpoint/2010/main" val="64673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932D3-6D47-AE13-4660-9D971F449627}"/>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D333449D-B3C4-7551-E8CD-E0702DD4D37F}"/>
              </a:ext>
            </a:extLst>
          </p:cNvPr>
          <p:cNvSpPr>
            <a:spLocks noGrp="1"/>
          </p:cNvSpPr>
          <p:nvPr>
            <p:ph idx="1"/>
          </p:nvPr>
        </p:nvSpPr>
        <p:spPr>
          <a:xfrm>
            <a:off x="319090" y="2105024"/>
            <a:ext cx="8508999" cy="4356735"/>
          </a:xfrm>
        </p:spPr>
        <p:txBody>
          <a:bodyPr/>
          <a:lstStyle/>
          <a:p>
            <a:r>
              <a:rPr lang="de-DE" b="1" dirty="0"/>
              <a:t>How (a) and What (b)?</a:t>
            </a:r>
            <a:endParaRPr lang="de-DE" dirty="0"/>
          </a:p>
          <a:p>
            <a:endParaRPr lang="de-DE" dirty="0"/>
          </a:p>
        </p:txBody>
      </p:sp>
      <p:sp>
        <p:nvSpPr>
          <p:cNvPr id="4" name="Foliennummernplatzhalter 3">
            <a:extLst>
              <a:ext uri="{FF2B5EF4-FFF2-40B4-BE49-F238E27FC236}">
                <a16:creationId xmlns:a16="http://schemas.microsoft.com/office/drawing/2014/main" id="{768AFA77-71B7-E114-0C1C-DF35744A461A}"/>
              </a:ext>
            </a:extLst>
          </p:cNvPr>
          <p:cNvSpPr>
            <a:spLocks noGrp="1"/>
          </p:cNvSpPr>
          <p:nvPr>
            <p:ph type="sldNum" sz="quarter" idx="11"/>
          </p:nvPr>
        </p:nvSpPr>
        <p:spPr/>
        <p:txBody>
          <a:bodyPr/>
          <a:lstStyle/>
          <a:p>
            <a:fld id="{CE58CB1E-F828-4F11-99E0-327109AF9DA4}" type="slidenum">
              <a:rPr lang="de-DE" smtClean="0"/>
              <a:pPr/>
              <a:t>17</a:t>
            </a:fld>
            <a:endParaRPr lang="de-DE" dirty="0"/>
          </a:p>
        </p:txBody>
      </p:sp>
      <p:sp>
        <p:nvSpPr>
          <p:cNvPr id="6" name="Fußzeilenplatzhalter 4">
            <a:extLst>
              <a:ext uri="{FF2B5EF4-FFF2-40B4-BE49-F238E27FC236}">
                <a16:creationId xmlns:a16="http://schemas.microsoft.com/office/drawing/2014/main" id="{528A067E-5CD0-2DC2-FCCF-508F0BA0DF0A}"/>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7D4854F1-D6C8-75FA-DF7D-5DC58384B213}"/>
              </a:ext>
            </a:extLst>
          </p:cNvPr>
          <p:cNvSpPr>
            <a:spLocks noGrp="1"/>
          </p:cNvSpPr>
          <p:nvPr>
            <p:ph type="title"/>
          </p:nvPr>
        </p:nvSpPr>
        <p:spPr>
          <a:xfrm>
            <a:off x="319090" y="994334"/>
            <a:ext cx="8508999" cy="820738"/>
          </a:xfrm>
          <a:prstGeom prst="rect">
            <a:avLst/>
          </a:prstGeom>
        </p:spPr>
        <p:txBody>
          <a:bodyPr/>
          <a:lstStyle/>
          <a:p>
            <a:r>
              <a:rPr lang="de-DE" dirty="0"/>
              <a:t>ChestAgentBench – A medical multi-step reasoning benchmark</a:t>
            </a:r>
          </a:p>
        </p:txBody>
      </p:sp>
      <p:pic>
        <p:nvPicPr>
          <p:cNvPr id="7" name="Picture 6">
            <a:extLst>
              <a:ext uri="{FF2B5EF4-FFF2-40B4-BE49-F238E27FC236}">
                <a16:creationId xmlns:a16="http://schemas.microsoft.com/office/drawing/2014/main" id="{DF3C2A52-65E7-4ACB-81E4-A8289CF569A8}"/>
              </a:ext>
            </a:extLst>
          </p:cNvPr>
          <p:cNvPicPr>
            <a:picLocks noChangeAspect="1"/>
          </p:cNvPicPr>
          <p:nvPr/>
        </p:nvPicPr>
        <p:blipFill>
          <a:blip r:embed="rId3"/>
          <a:stretch>
            <a:fillRect/>
          </a:stretch>
        </p:blipFill>
        <p:spPr>
          <a:xfrm>
            <a:off x="112601" y="2591691"/>
            <a:ext cx="8590000" cy="2731629"/>
          </a:xfrm>
          <a:prstGeom prst="rect">
            <a:avLst/>
          </a:prstGeom>
        </p:spPr>
      </p:pic>
      <p:pic>
        <p:nvPicPr>
          <p:cNvPr id="8" name="Picture 7">
            <a:extLst>
              <a:ext uri="{FF2B5EF4-FFF2-40B4-BE49-F238E27FC236}">
                <a16:creationId xmlns:a16="http://schemas.microsoft.com/office/drawing/2014/main" id="{B01D382B-FDCD-8379-FB30-7C616570EEC0}"/>
              </a:ext>
            </a:extLst>
          </p:cNvPr>
          <p:cNvPicPr>
            <a:picLocks noChangeAspect="1"/>
          </p:cNvPicPr>
          <p:nvPr/>
        </p:nvPicPr>
        <p:blipFill>
          <a:blip r:embed="rId4"/>
          <a:srcRect t="36608"/>
          <a:stretch>
            <a:fillRect/>
          </a:stretch>
        </p:blipFill>
        <p:spPr>
          <a:xfrm>
            <a:off x="319090" y="5463048"/>
            <a:ext cx="3672111" cy="935379"/>
          </a:xfrm>
          <a:prstGeom prst="rect">
            <a:avLst/>
          </a:prstGeom>
        </p:spPr>
      </p:pic>
      <p:sp>
        <p:nvSpPr>
          <p:cNvPr id="5" name="Arrow: Right 4">
            <a:extLst>
              <a:ext uri="{FF2B5EF4-FFF2-40B4-BE49-F238E27FC236}">
                <a16:creationId xmlns:a16="http://schemas.microsoft.com/office/drawing/2014/main" id="{294C0CD6-501A-7BEB-8201-D6269340DACF}"/>
              </a:ext>
            </a:extLst>
          </p:cNvPr>
          <p:cNvSpPr/>
          <p:nvPr/>
        </p:nvSpPr>
        <p:spPr>
          <a:xfrm rot="5400000">
            <a:off x="1468780" y="5264003"/>
            <a:ext cx="243730" cy="16435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9" name="Arrow: Right 8">
            <a:extLst>
              <a:ext uri="{FF2B5EF4-FFF2-40B4-BE49-F238E27FC236}">
                <a16:creationId xmlns:a16="http://schemas.microsoft.com/office/drawing/2014/main" id="{DC09DD53-7FFF-EE7E-3007-27C5F1863EE5}"/>
              </a:ext>
            </a:extLst>
          </p:cNvPr>
          <p:cNvSpPr/>
          <p:nvPr/>
        </p:nvSpPr>
        <p:spPr>
          <a:xfrm rot="4024846">
            <a:off x="3241299" y="4778684"/>
            <a:ext cx="1220407" cy="1341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10" name="TextBox 9">
            <a:extLst>
              <a:ext uri="{FF2B5EF4-FFF2-40B4-BE49-F238E27FC236}">
                <a16:creationId xmlns:a16="http://schemas.microsoft.com/office/drawing/2014/main" id="{8AAB40E1-63AA-86B0-072F-5896CC02DCB9}"/>
              </a:ext>
            </a:extLst>
          </p:cNvPr>
          <p:cNvSpPr txBox="1"/>
          <p:nvPr/>
        </p:nvSpPr>
        <p:spPr>
          <a:xfrm>
            <a:off x="4035086" y="5552737"/>
            <a:ext cx="4597060" cy="537968"/>
          </a:xfrm>
          <a:prstGeom prst="rect">
            <a:avLst/>
          </a:prstGeom>
          <a:noFill/>
        </p:spPr>
        <p:txBody>
          <a:bodyPr wrap="square" lIns="0" tIns="0" rIns="0" bIns="0" rtlCol="0">
            <a:spAutoFit/>
          </a:bodyPr>
          <a:lstStyle/>
          <a:p>
            <a:pPr>
              <a:lnSpc>
                <a:spcPct val="114000"/>
              </a:lnSpc>
            </a:pPr>
            <a:r>
              <a:rPr lang="de-DE" sz="1600" dirty="0">
                <a:latin typeface="+mn-lt"/>
              </a:rPr>
              <a:t>generated</a:t>
            </a:r>
            <a:r>
              <a:rPr lang="de-DE" sz="1600" b="1" dirty="0">
                <a:latin typeface="+mn-lt"/>
              </a:rPr>
              <a:t> six-choice</a:t>
            </a:r>
            <a:r>
              <a:rPr lang="de-DE" sz="1600" dirty="0">
                <a:latin typeface="+mn-lt"/>
              </a:rPr>
              <a:t> questions, based on </a:t>
            </a:r>
            <a:r>
              <a:rPr lang="de-DE" sz="1600" b="1" dirty="0">
                <a:latin typeface="+mn-lt"/>
              </a:rPr>
              <a:t>5 CXR </a:t>
            </a:r>
            <a:r>
              <a:rPr lang="de-DE" sz="1600" dirty="0">
                <a:latin typeface="+mn-lt"/>
              </a:rPr>
              <a:t>competencies</a:t>
            </a:r>
          </a:p>
        </p:txBody>
      </p:sp>
    </p:spTree>
    <p:extLst>
      <p:ext uri="{BB962C8B-B14F-4D97-AF65-F5344CB8AC3E}">
        <p14:creationId xmlns:p14="http://schemas.microsoft.com/office/powerpoint/2010/main" val="393199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6BECFB8-B423-8741-4549-C746C9E264A5}"/>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E896717D-9387-626B-DC6D-353C73C8939D}"/>
              </a:ext>
            </a:extLst>
          </p:cNvPr>
          <p:cNvSpPr>
            <a:spLocks noGrp="1"/>
          </p:cNvSpPr>
          <p:nvPr>
            <p:ph idx="1"/>
          </p:nvPr>
        </p:nvSpPr>
        <p:spPr>
          <a:xfrm>
            <a:off x="319090" y="2105024"/>
            <a:ext cx="8508999" cy="4356735"/>
          </a:xfrm>
        </p:spPr>
        <p:txBody>
          <a:bodyPr/>
          <a:lstStyle/>
          <a:p>
            <a:endParaRPr lang="de-DE" dirty="0"/>
          </a:p>
          <a:p>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DD965BAE-2203-9163-0A81-2D4D976C97DC}"/>
              </a:ext>
            </a:extLst>
          </p:cNvPr>
          <p:cNvSpPr>
            <a:spLocks noGrp="1"/>
          </p:cNvSpPr>
          <p:nvPr>
            <p:ph type="sldNum" sz="quarter" idx="11"/>
          </p:nvPr>
        </p:nvSpPr>
        <p:spPr/>
        <p:txBody>
          <a:bodyPr/>
          <a:lstStyle/>
          <a:p>
            <a:fld id="{CE58CB1E-F828-4F11-99E0-327109AF9DA4}" type="slidenum">
              <a:rPr lang="de-DE" smtClean="0"/>
              <a:pPr/>
              <a:t>18</a:t>
            </a:fld>
            <a:endParaRPr lang="de-DE" dirty="0"/>
          </a:p>
        </p:txBody>
      </p:sp>
      <p:sp>
        <p:nvSpPr>
          <p:cNvPr id="6" name="Fußzeilenplatzhalter 4">
            <a:extLst>
              <a:ext uri="{FF2B5EF4-FFF2-40B4-BE49-F238E27FC236}">
                <a16:creationId xmlns:a16="http://schemas.microsoft.com/office/drawing/2014/main" id="{475A8A4C-3CC5-8080-33C8-61A1C7EA4147}"/>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E34F1FC7-B948-F886-A66B-7BE9778CC1BF}"/>
              </a:ext>
            </a:extLst>
          </p:cNvPr>
          <p:cNvSpPr>
            <a:spLocks noGrp="1"/>
          </p:cNvSpPr>
          <p:nvPr>
            <p:ph type="title"/>
          </p:nvPr>
        </p:nvSpPr>
        <p:spPr>
          <a:xfrm>
            <a:off x="319090" y="994334"/>
            <a:ext cx="8508999" cy="410369"/>
          </a:xfrm>
          <a:prstGeom prst="rect">
            <a:avLst/>
          </a:prstGeom>
        </p:spPr>
        <p:txBody>
          <a:bodyPr/>
          <a:lstStyle/>
          <a:p>
            <a:r>
              <a:rPr lang="de-DE" dirty="0"/>
              <a:t>ChestAgentBench   </a:t>
            </a:r>
          </a:p>
        </p:txBody>
      </p:sp>
      <p:sp>
        <p:nvSpPr>
          <p:cNvPr id="9" name="Inhaltsplatzhalter 1">
            <a:extLst>
              <a:ext uri="{FF2B5EF4-FFF2-40B4-BE49-F238E27FC236}">
                <a16:creationId xmlns:a16="http://schemas.microsoft.com/office/drawing/2014/main" id="{ACA3B5BC-A352-A7F5-4D73-5B01A88A6D2F}"/>
              </a:ext>
            </a:extLst>
          </p:cNvPr>
          <p:cNvSpPr txBox="1">
            <a:spLocks/>
          </p:cNvSpPr>
          <p:nvPr/>
        </p:nvSpPr>
        <p:spPr>
          <a:xfrm>
            <a:off x="319090" y="1640059"/>
            <a:ext cx="8508999" cy="43567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6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6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6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Tests 5 Question Types, based on essential CXR competencies:</a:t>
            </a:r>
          </a:p>
          <a:p>
            <a:pPr marL="342900" indent="-342900">
              <a:buFont typeface="+mj-lt"/>
              <a:buAutoNum type="arabicPeriod"/>
            </a:pPr>
            <a:endParaRPr lang="en-US" b="1" dirty="0"/>
          </a:p>
          <a:p>
            <a:pPr marL="342900" indent="-342900">
              <a:buFont typeface="+mj-lt"/>
              <a:buAutoNum type="arabicPeriod"/>
            </a:pPr>
            <a:r>
              <a:rPr lang="en-US" b="1" dirty="0"/>
              <a:t>Detailed Finding Analysis: </a:t>
            </a:r>
            <a:r>
              <a:rPr lang="en-US" dirty="0"/>
              <a:t>detection, localization, and characterization</a:t>
            </a:r>
          </a:p>
          <a:p>
            <a:pPr marL="342900" indent="-342900">
              <a:buFont typeface="+mj-lt"/>
              <a:buAutoNum type="arabicPeriod"/>
            </a:pPr>
            <a:endParaRPr lang="en-US" dirty="0"/>
          </a:p>
          <a:p>
            <a:pPr marL="342900" indent="-342900">
              <a:buFont typeface="+mj-lt"/>
              <a:buAutoNum type="arabicPeriod"/>
            </a:pPr>
            <a:r>
              <a:rPr lang="en-US" b="1" dirty="0"/>
              <a:t>Pattern Recognition &amp; Relations</a:t>
            </a:r>
            <a:r>
              <a:rPr lang="en-US" dirty="0"/>
              <a:t>: detection, classification, and relationships</a:t>
            </a:r>
          </a:p>
          <a:p>
            <a:pPr marL="342900" indent="-342900">
              <a:buFont typeface="+mj-lt"/>
              <a:buAutoNum type="arabicPeriod"/>
            </a:pPr>
            <a:endParaRPr lang="en-US" dirty="0"/>
          </a:p>
          <a:p>
            <a:pPr marL="342900" indent="-342900">
              <a:buFont typeface="+mj-lt"/>
              <a:buAutoNum type="arabicPeriod"/>
            </a:pPr>
            <a:r>
              <a:rPr lang="en-US" b="1" dirty="0"/>
              <a:t>Spatial Understanding: </a:t>
            </a:r>
            <a:r>
              <a:rPr lang="en-US" dirty="0"/>
              <a:t>localization, comparison, and relationships</a:t>
            </a:r>
          </a:p>
          <a:p>
            <a:pPr marL="342900" indent="-342900">
              <a:buFont typeface="+mj-lt"/>
              <a:buAutoNum type="arabicPeriod"/>
            </a:pPr>
            <a:endParaRPr lang="en-US" dirty="0"/>
          </a:p>
          <a:p>
            <a:pPr marL="342900" indent="-342900">
              <a:buFont typeface="+mj-lt"/>
              <a:buAutoNum type="arabicPeriod"/>
            </a:pPr>
            <a:r>
              <a:rPr lang="en-US" b="1" dirty="0"/>
              <a:t>Clinical Decision Making: </a:t>
            </a:r>
            <a:r>
              <a:rPr lang="en-US" dirty="0"/>
              <a:t>classification, comparison, and diagnosis</a:t>
            </a:r>
          </a:p>
          <a:p>
            <a:pPr marL="342900" indent="-342900">
              <a:buFont typeface="+mj-lt"/>
              <a:buAutoNum type="arabicPeriod"/>
            </a:pPr>
            <a:endParaRPr lang="en-US" dirty="0"/>
          </a:p>
          <a:p>
            <a:pPr marL="342900" indent="-342900">
              <a:buFont typeface="+mj-lt"/>
              <a:buAutoNum type="arabicPeriod"/>
            </a:pPr>
            <a:r>
              <a:rPr lang="en-US" b="1" dirty="0"/>
              <a:t>Diagnostic Characterization: </a:t>
            </a:r>
            <a:r>
              <a:rPr lang="en-US" dirty="0"/>
              <a:t>classification, characterization, and diagnosis</a:t>
            </a:r>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1016759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1ADA-754D-3769-A4FA-06872963FB07}"/>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854EFEE4-69CB-ECE7-2511-27DE2E213CA9}"/>
              </a:ext>
            </a:extLst>
          </p:cNvPr>
          <p:cNvSpPr>
            <a:spLocks noGrp="1"/>
          </p:cNvSpPr>
          <p:nvPr>
            <p:ph idx="1"/>
          </p:nvPr>
        </p:nvSpPr>
        <p:spPr>
          <a:xfrm>
            <a:off x="319090" y="2105024"/>
            <a:ext cx="8508999" cy="4356735"/>
          </a:xfrm>
        </p:spPr>
        <p:txBody>
          <a:bodyPr/>
          <a:lstStyle/>
          <a:p>
            <a:r>
              <a:rPr lang="de-DE" b="1" dirty="0"/>
              <a:t>                            medical-domain models </a:t>
            </a:r>
            <a:r>
              <a:rPr lang="de-DE" dirty="0"/>
              <a:t>with &lt;= 8B</a:t>
            </a:r>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endParaRPr lang="de-DE" b="1" dirty="0"/>
          </a:p>
          <a:p>
            <a:pPr marL="485775" lvl="4" indent="0">
              <a:buNone/>
            </a:pPr>
            <a:r>
              <a:rPr lang="de-DE" sz="1600" dirty="0"/>
              <a:t>=&gt; General foundation models outperform specialists            </a:t>
            </a:r>
          </a:p>
          <a:p>
            <a:pPr marL="485775" lvl="4" indent="0">
              <a:buNone/>
            </a:pPr>
            <a:endParaRPr lang="de-DE" sz="1600" b="1" dirty="0"/>
          </a:p>
          <a:p>
            <a:pPr marL="485775" lvl="4" indent="0">
              <a:buNone/>
            </a:pPr>
            <a:r>
              <a:rPr lang="de-DE" sz="1600" b="1" dirty="0"/>
              <a:t>Remember</a:t>
            </a:r>
            <a:r>
              <a:rPr lang="de-DE" sz="1600" dirty="0"/>
              <a:t>: MedRAX incorporates LLaVA-Med &amp; CheXagent and GPT-4o</a:t>
            </a:r>
          </a:p>
          <a:p>
            <a:pPr marL="485775" lvl="4" indent="0">
              <a:buNone/>
            </a:pPr>
            <a:endParaRPr sz="1600" dirty="0"/>
          </a:p>
        </p:txBody>
      </p:sp>
      <p:sp>
        <p:nvSpPr>
          <p:cNvPr id="4" name="Foliennummernplatzhalter 3">
            <a:extLst>
              <a:ext uri="{FF2B5EF4-FFF2-40B4-BE49-F238E27FC236}">
                <a16:creationId xmlns:a16="http://schemas.microsoft.com/office/drawing/2014/main" id="{539A0600-A56E-1C7B-C74B-89D8BD21C9EE}"/>
              </a:ext>
            </a:extLst>
          </p:cNvPr>
          <p:cNvSpPr>
            <a:spLocks noGrp="1"/>
          </p:cNvSpPr>
          <p:nvPr>
            <p:ph type="sldNum" sz="quarter" idx="11"/>
          </p:nvPr>
        </p:nvSpPr>
        <p:spPr/>
        <p:txBody>
          <a:bodyPr/>
          <a:lstStyle/>
          <a:p>
            <a:fld id="{CE58CB1E-F828-4F11-99E0-327109AF9DA4}" type="slidenum">
              <a:rPr lang="de-DE" smtClean="0"/>
              <a:pPr/>
              <a:t>19</a:t>
            </a:fld>
            <a:endParaRPr lang="de-DE" dirty="0"/>
          </a:p>
        </p:txBody>
      </p:sp>
      <p:sp>
        <p:nvSpPr>
          <p:cNvPr id="6" name="Fußzeilenplatzhalter 4">
            <a:extLst>
              <a:ext uri="{FF2B5EF4-FFF2-40B4-BE49-F238E27FC236}">
                <a16:creationId xmlns:a16="http://schemas.microsoft.com/office/drawing/2014/main" id="{082A5D98-070A-8DD9-E351-AA8DC384E9B4}"/>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6726F962-ED45-4B8E-189B-90E9114B1301}"/>
              </a:ext>
            </a:extLst>
          </p:cNvPr>
          <p:cNvSpPr>
            <a:spLocks noGrp="1"/>
          </p:cNvSpPr>
          <p:nvPr>
            <p:ph type="title"/>
          </p:nvPr>
        </p:nvSpPr>
        <p:spPr>
          <a:xfrm>
            <a:off x="319090" y="994334"/>
            <a:ext cx="8508999" cy="410369"/>
          </a:xfrm>
          <a:prstGeom prst="rect">
            <a:avLst/>
          </a:prstGeom>
        </p:spPr>
        <p:txBody>
          <a:bodyPr/>
          <a:lstStyle/>
          <a:p>
            <a:r>
              <a:rPr lang="de-DE" dirty="0"/>
              <a:t>Quantitative Results 1/4 - ChestAgentBench </a:t>
            </a:r>
          </a:p>
        </p:txBody>
      </p:sp>
      <p:pic>
        <p:nvPicPr>
          <p:cNvPr id="7" name="Picture 6">
            <a:extLst>
              <a:ext uri="{FF2B5EF4-FFF2-40B4-BE49-F238E27FC236}">
                <a16:creationId xmlns:a16="http://schemas.microsoft.com/office/drawing/2014/main" id="{4C5203CA-4D44-2B11-F536-7B98918F9ACE}"/>
              </a:ext>
            </a:extLst>
          </p:cNvPr>
          <p:cNvPicPr>
            <a:picLocks noChangeAspect="1"/>
          </p:cNvPicPr>
          <p:nvPr/>
        </p:nvPicPr>
        <p:blipFill>
          <a:blip r:embed="rId3"/>
          <a:stretch>
            <a:fillRect/>
          </a:stretch>
        </p:blipFill>
        <p:spPr>
          <a:xfrm>
            <a:off x="119460" y="2312129"/>
            <a:ext cx="8796891" cy="251986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8914D11-B3CF-7846-16FF-5B531CCF4F97}"/>
                  </a:ext>
                </a:extLst>
              </p14:cNvPr>
              <p14:cNvContentPartPr/>
              <p14:nvPr/>
            </p14:nvContentPartPr>
            <p14:xfrm>
              <a:off x="7732800" y="2534091"/>
              <a:ext cx="360" cy="360"/>
            </p14:xfrm>
          </p:contentPart>
        </mc:Choice>
        <mc:Fallback xmlns="">
          <p:pic>
            <p:nvPicPr>
              <p:cNvPr id="8" name="Ink 7">
                <a:extLst>
                  <a:ext uri="{FF2B5EF4-FFF2-40B4-BE49-F238E27FC236}">
                    <a16:creationId xmlns:a16="http://schemas.microsoft.com/office/drawing/2014/main" id="{18914D11-B3CF-7846-16FF-5B531CCF4F97}"/>
                  </a:ext>
                </a:extLst>
              </p:cNvPr>
              <p:cNvPicPr/>
              <p:nvPr/>
            </p:nvPicPr>
            <p:blipFill>
              <a:blip r:embed="rId5"/>
              <a:stretch>
                <a:fillRect/>
              </a:stretch>
            </p:blipFill>
            <p:spPr>
              <a:xfrm>
                <a:off x="7679160" y="242609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51642F9-5158-3A05-7DD3-DF808275F5EB}"/>
                  </a:ext>
                </a:extLst>
              </p14:cNvPr>
              <p14:cNvContentPartPr/>
              <p14:nvPr/>
            </p14:nvContentPartPr>
            <p14:xfrm>
              <a:off x="7732800" y="2533731"/>
              <a:ext cx="894960" cy="138240"/>
            </p14:xfrm>
          </p:contentPart>
        </mc:Choice>
        <mc:Fallback xmlns="">
          <p:pic>
            <p:nvPicPr>
              <p:cNvPr id="9" name="Ink 8">
                <a:extLst>
                  <a:ext uri="{FF2B5EF4-FFF2-40B4-BE49-F238E27FC236}">
                    <a16:creationId xmlns:a16="http://schemas.microsoft.com/office/drawing/2014/main" id="{151642F9-5158-3A05-7DD3-DF808275F5EB}"/>
                  </a:ext>
                </a:extLst>
              </p:cNvPr>
              <p:cNvPicPr/>
              <p:nvPr/>
            </p:nvPicPr>
            <p:blipFill>
              <a:blip r:embed="rId7"/>
              <a:stretch>
                <a:fillRect/>
              </a:stretch>
            </p:blipFill>
            <p:spPr>
              <a:xfrm>
                <a:off x="7679160" y="2425731"/>
                <a:ext cx="10026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981EA1F5-B466-42B4-2D29-9BE1FCA385DC}"/>
                  </a:ext>
                </a:extLst>
              </p14:cNvPr>
              <p14:cNvContentPartPr/>
              <p14:nvPr/>
            </p14:nvContentPartPr>
            <p14:xfrm>
              <a:off x="-1933560" y="4192971"/>
              <a:ext cx="360" cy="360"/>
            </p14:xfrm>
          </p:contentPart>
        </mc:Choice>
        <mc:Fallback xmlns="">
          <p:pic>
            <p:nvPicPr>
              <p:cNvPr id="10" name="Ink 9">
                <a:extLst>
                  <a:ext uri="{FF2B5EF4-FFF2-40B4-BE49-F238E27FC236}">
                    <a16:creationId xmlns:a16="http://schemas.microsoft.com/office/drawing/2014/main" id="{981EA1F5-B466-42B4-2D29-9BE1FCA385DC}"/>
                  </a:ext>
                </a:extLst>
              </p:cNvPr>
              <p:cNvPicPr/>
              <p:nvPr/>
            </p:nvPicPr>
            <p:blipFill>
              <a:blip r:embed="rId5"/>
              <a:stretch>
                <a:fillRect/>
              </a:stretch>
            </p:blipFill>
            <p:spPr>
              <a:xfrm>
                <a:off x="-1987200" y="4084971"/>
                <a:ext cx="108000" cy="216000"/>
              </a:xfrm>
              <a:prstGeom prst="rect">
                <a:avLst/>
              </a:prstGeom>
            </p:spPr>
          </p:pic>
        </mc:Fallback>
      </mc:AlternateContent>
      <p:sp>
        <p:nvSpPr>
          <p:cNvPr id="11" name="Frame 10">
            <a:extLst>
              <a:ext uri="{FF2B5EF4-FFF2-40B4-BE49-F238E27FC236}">
                <a16:creationId xmlns:a16="http://schemas.microsoft.com/office/drawing/2014/main" id="{54296490-556F-6A59-16B1-BCB276A85BEB}"/>
              </a:ext>
            </a:extLst>
          </p:cNvPr>
          <p:cNvSpPr/>
          <p:nvPr/>
        </p:nvSpPr>
        <p:spPr>
          <a:xfrm>
            <a:off x="2026182" y="2395491"/>
            <a:ext cx="2959652" cy="448851"/>
          </a:xfrm>
          <a:prstGeom prst="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Tree>
    <p:extLst>
      <p:ext uri="{BB962C8B-B14F-4D97-AF65-F5344CB8AC3E}">
        <p14:creationId xmlns:p14="http://schemas.microsoft.com/office/powerpoint/2010/main" val="178859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4"/>
          </p:nvPr>
        </p:nvSpPr>
        <p:spPr>
          <a:xfrm>
            <a:off x="366685" y="1785933"/>
            <a:ext cx="4180910" cy="4687380"/>
          </a:xfrm>
        </p:spPr>
        <p:txBody>
          <a:bodyPr wrap="square" anchor="t">
            <a:normAutofit/>
          </a:bodyPr>
          <a:lstStyle/>
          <a:p>
            <a:pPr>
              <a:spcAft>
                <a:spcPts val="600"/>
              </a:spcAft>
            </a:pPr>
            <a:r>
              <a:rPr b="1" dirty="0"/>
              <a:t>Guess </a:t>
            </a:r>
            <a:r>
              <a:rPr lang="de-DE" b="1" dirty="0"/>
              <a:t>–</a:t>
            </a:r>
            <a:r>
              <a:rPr b="1" dirty="0"/>
              <a:t> How many </a:t>
            </a:r>
            <a:r>
              <a:rPr dirty="0"/>
              <a:t>chest x-rays are performed</a:t>
            </a:r>
            <a:r>
              <a:rPr b="1" dirty="0"/>
              <a:t> anually worldwide?</a:t>
            </a:r>
          </a:p>
          <a:p>
            <a:pPr>
              <a:spcAft>
                <a:spcPts val="600"/>
              </a:spcAft>
            </a:pPr>
            <a:endParaRPr b="1" dirty="0"/>
          </a:p>
          <a:p>
            <a:pPr>
              <a:spcAft>
                <a:spcPts val="600"/>
              </a:spcAft>
            </a:pPr>
            <a:r>
              <a:rPr lang="de-DE" b="1" dirty="0"/>
              <a:t>Hint: </a:t>
            </a:r>
            <a:r>
              <a:rPr lang="de-DE" dirty="0"/>
              <a:t>it is the largest proportion of diagnostic radiology procedures</a:t>
            </a:r>
            <a:endParaRPr b="1" dirty="0"/>
          </a:p>
          <a:p>
            <a:pPr>
              <a:spcAft>
                <a:spcPts val="600"/>
              </a:spcAft>
            </a:pPr>
            <a:r>
              <a:rPr lang="de-DE" b="1" dirty="0"/>
              <a:t>	</a:t>
            </a:r>
            <a:endParaRPr dirty="0"/>
          </a:p>
          <a:p>
            <a:pPr lvl="1" indent="0">
              <a:spcAft>
                <a:spcPts val="600"/>
              </a:spcAft>
              <a:buNone/>
            </a:pPr>
            <a:r>
              <a:rPr b="1" dirty="0"/>
              <a:t> A: 4.2 Billion </a:t>
            </a:r>
            <a:r>
              <a:rPr dirty="0"/>
              <a:t>= 4.2 * </a:t>
            </a:r>
            <a:r>
              <a:rPr lang="de-DE" dirty="0"/>
              <a:t>10</a:t>
            </a:r>
            <a:r>
              <a:rPr lang="de-DE" b="1" baseline="30000" dirty="0"/>
              <a:t>9</a:t>
            </a:r>
            <a:r>
              <a:rPr lang="de-DE" dirty="0"/>
              <a:t> per year [2]</a:t>
            </a:r>
          </a:p>
          <a:p>
            <a:pPr marL="461963" lvl="1" indent="-285750">
              <a:spcAft>
                <a:spcPts val="600"/>
              </a:spcAft>
              <a:buFont typeface="Arial" panose="020B0604020202020204" pitchFamily="34" charset="0"/>
              <a:buChar char="•"/>
            </a:pPr>
            <a:endParaRPr lang="de-DE" b="1" dirty="0"/>
          </a:p>
          <a:p>
            <a:pPr lvl="1" indent="0">
              <a:spcAft>
                <a:spcPts val="600"/>
              </a:spcAft>
              <a:buNone/>
            </a:pPr>
            <a:r>
              <a:rPr lang="de-DE" b="1" dirty="0"/>
              <a:t>	</a:t>
            </a:r>
          </a:p>
          <a:p>
            <a:pPr lvl="1" indent="0">
              <a:spcAft>
                <a:spcPts val="600"/>
              </a:spcAft>
              <a:buNone/>
            </a:pPr>
            <a:endParaRPr lang="de-DE" b="1" dirty="0"/>
          </a:p>
          <a:p>
            <a:pPr lvl="1" indent="0">
              <a:spcAft>
                <a:spcPts val="600"/>
              </a:spcAft>
              <a:buNone/>
            </a:pPr>
            <a:r>
              <a:rPr lang="de-DE" b="1" dirty="0"/>
              <a:t>Huge time burden on radiologists</a:t>
            </a:r>
          </a:p>
          <a:p>
            <a:pPr lvl="1" indent="0">
              <a:spcAft>
                <a:spcPts val="600"/>
              </a:spcAft>
              <a:buNone/>
            </a:pPr>
            <a:endParaRPr lang="de-DE" b="1" dirty="0"/>
          </a:p>
          <a:p>
            <a:pPr marL="461963" lvl="1" indent="-285750">
              <a:spcAft>
                <a:spcPts val="600"/>
              </a:spcAft>
              <a:buFont typeface="Arial" panose="020B0604020202020204" pitchFamily="34" charset="0"/>
              <a:buChar char="•"/>
            </a:pPr>
            <a:endParaRPr b="1" dirty="0"/>
          </a:p>
        </p:txBody>
      </p:sp>
      <p:pic>
        <p:nvPicPr>
          <p:cNvPr id="7" name="Picture 6" descr="X-ray of a person's chest&#10;&#10;AI-generated content may be incorrect.">
            <a:extLst>
              <a:ext uri="{FF2B5EF4-FFF2-40B4-BE49-F238E27FC236}">
                <a16:creationId xmlns:a16="http://schemas.microsoft.com/office/drawing/2014/main" id="{0D9EE8F4-9782-271E-3E28-F19217A92B9F}"/>
              </a:ext>
            </a:extLst>
          </p:cNvPr>
          <p:cNvPicPr>
            <a:picLocks noChangeAspect="1"/>
          </p:cNvPicPr>
          <p:nvPr/>
        </p:nvPicPr>
        <p:blipFill>
          <a:blip r:embed="rId3"/>
          <a:stretch>
            <a:fillRect/>
          </a:stretch>
        </p:blipFill>
        <p:spPr>
          <a:xfrm>
            <a:off x="4596407" y="1828983"/>
            <a:ext cx="4220049" cy="4220049"/>
          </a:xfrm>
          <a:prstGeom prst="rect">
            <a:avLst/>
          </a:prstGeom>
          <a:noFill/>
          <a:ln w="9525">
            <a:noFill/>
            <a:miter lim="800000"/>
            <a:headEnd/>
            <a:tailEnd/>
          </a:ln>
        </p:spPr>
      </p:pic>
      <p:sp>
        <p:nvSpPr>
          <p:cNvPr id="4" name="Foliennummernplatzhalter 3"/>
          <p:cNvSpPr>
            <a:spLocks noGrp="1"/>
          </p:cNvSpPr>
          <p:nvPr>
            <p:ph type="sldNum" sz="quarter" idx="16"/>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2</a:t>
            </a:fld>
            <a:endParaRPr lang="de-DE"/>
          </a:p>
        </p:txBody>
      </p:sp>
      <p:sp>
        <p:nvSpPr>
          <p:cNvPr id="6" name="Fußzeilenplatzhalter 4"/>
          <p:cNvSpPr>
            <a:spLocks noGrp="1"/>
          </p:cNvSpPr>
          <p:nvPr>
            <p:ph type="ftr" sz="quarter" idx="17"/>
          </p:nvPr>
        </p:nvSpPr>
        <p:spPr>
          <a:xfrm>
            <a:off x="311162" y="6196333"/>
            <a:ext cx="6206122" cy="642105"/>
          </a:xfrm>
        </p:spPr>
        <p:txBody>
          <a:bodyPr anchor="ctr">
            <a:normAutofit fontScale="85000" lnSpcReduction="20000"/>
          </a:bodyPr>
          <a:lstStyle/>
          <a:p>
            <a:pPr>
              <a:spcAft>
                <a:spcPts val="600"/>
              </a:spcAft>
            </a:pPr>
            <a:r>
              <a:rPr lang="en-US" dirty="0"/>
              <a:t>[2] United Nations Scientific Committee on the Effects of Atomic Radiation. Sources, Effects and Risks of Ionizing Radiation: UNSCEAR 2020/2021 Report, Volume I.</a:t>
            </a:r>
          </a:p>
          <a:p>
            <a:pPr>
              <a:spcAft>
                <a:spcPts val="600"/>
              </a:spcAft>
            </a:pPr>
            <a:r>
              <a:rPr lang="en-US" dirty="0"/>
              <a:t>[Image] https://github.com/LijunRio/VLM-Seminar25-Dataset/chest_xrays/images</a:t>
            </a:r>
          </a:p>
          <a:p>
            <a:pPr>
              <a:spcAft>
                <a:spcPts val="600"/>
              </a:spcAft>
            </a:pPr>
            <a:endParaRPr lang="en-US" dirty="0"/>
          </a:p>
        </p:txBody>
      </p:sp>
      <p:sp>
        <p:nvSpPr>
          <p:cNvPr id="3" name="Titel 2"/>
          <p:cNvSpPr>
            <a:spLocks noGrp="1"/>
          </p:cNvSpPr>
          <p:nvPr>
            <p:ph type="title"/>
          </p:nvPr>
        </p:nvSpPr>
        <p:spPr>
          <a:xfrm>
            <a:off x="319090" y="994334"/>
            <a:ext cx="8508999" cy="410369"/>
          </a:xfrm>
        </p:spPr>
        <p:txBody>
          <a:bodyPr wrap="square" anchor="t">
            <a:normAutofit/>
          </a:bodyPr>
          <a:lstStyle/>
          <a:p>
            <a:r>
              <a:rPr lang="de-DE" dirty="0"/>
              <a:t>The clinical burden of chest x-rays</a:t>
            </a:r>
          </a:p>
        </p:txBody>
      </p:sp>
      <p:sp>
        <p:nvSpPr>
          <p:cNvPr id="9" name="Arrow: Right 8">
            <a:extLst>
              <a:ext uri="{FF2B5EF4-FFF2-40B4-BE49-F238E27FC236}">
                <a16:creationId xmlns:a16="http://schemas.microsoft.com/office/drawing/2014/main" id="{5FDB27AC-4913-7AAD-EA7C-0419E4D3C7FB}"/>
              </a:ext>
            </a:extLst>
          </p:cNvPr>
          <p:cNvSpPr/>
          <p:nvPr/>
        </p:nvSpPr>
        <p:spPr>
          <a:xfrm rot="5400000">
            <a:off x="1963474" y="4469647"/>
            <a:ext cx="545911" cy="2251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D59B9-A0A0-5106-C5CF-32FEC30C2099}"/>
            </a:ext>
          </a:extLst>
        </p:cNvPr>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78CC8CCA-CE6E-9326-1ED8-07BC451B76C3}"/>
              </a:ext>
            </a:extLst>
          </p:cNvPr>
          <p:cNvPicPr>
            <a:picLocks noGrp="1" noChangeAspect="1"/>
          </p:cNvPicPr>
          <p:nvPr>
            <p:ph idx="1"/>
          </p:nvPr>
        </p:nvPicPr>
        <p:blipFill>
          <a:blip r:embed="rId3"/>
          <a:stretch>
            <a:fillRect/>
          </a:stretch>
        </p:blipFill>
        <p:spPr>
          <a:xfrm>
            <a:off x="1481928" y="1953791"/>
            <a:ext cx="5582429" cy="2124371"/>
          </a:xfrm>
        </p:spPr>
      </p:pic>
      <p:sp>
        <p:nvSpPr>
          <p:cNvPr id="4" name="Foliennummernplatzhalter 3">
            <a:extLst>
              <a:ext uri="{FF2B5EF4-FFF2-40B4-BE49-F238E27FC236}">
                <a16:creationId xmlns:a16="http://schemas.microsoft.com/office/drawing/2014/main" id="{593FE8DD-D83B-E967-32C5-9F38283334C7}"/>
              </a:ext>
            </a:extLst>
          </p:cNvPr>
          <p:cNvSpPr>
            <a:spLocks noGrp="1"/>
          </p:cNvSpPr>
          <p:nvPr>
            <p:ph type="sldNum" sz="quarter" idx="11"/>
          </p:nvPr>
        </p:nvSpPr>
        <p:spPr/>
        <p:txBody>
          <a:bodyPr/>
          <a:lstStyle/>
          <a:p>
            <a:fld id="{CE58CB1E-F828-4F11-99E0-327109AF9DA4}" type="slidenum">
              <a:rPr lang="de-DE" smtClean="0"/>
              <a:pPr/>
              <a:t>20</a:t>
            </a:fld>
            <a:endParaRPr lang="de-DE" dirty="0"/>
          </a:p>
        </p:txBody>
      </p:sp>
      <p:sp>
        <p:nvSpPr>
          <p:cNvPr id="6" name="Fußzeilenplatzhalter 4">
            <a:extLst>
              <a:ext uri="{FF2B5EF4-FFF2-40B4-BE49-F238E27FC236}">
                <a16:creationId xmlns:a16="http://schemas.microsoft.com/office/drawing/2014/main" id="{C88FC1F2-5B87-809D-DBC5-4CF13E144D0A}"/>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C1DEF4B6-FAFA-E466-E4F0-C0F4B540DC89}"/>
              </a:ext>
            </a:extLst>
          </p:cNvPr>
          <p:cNvSpPr>
            <a:spLocks noGrp="1"/>
          </p:cNvSpPr>
          <p:nvPr>
            <p:ph type="title"/>
          </p:nvPr>
        </p:nvSpPr>
        <p:spPr>
          <a:xfrm>
            <a:off x="319090" y="994334"/>
            <a:ext cx="8508999" cy="410369"/>
          </a:xfrm>
          <a:prstGeom prst="rect">
            <a:avLst/>
          </a:prstGeom>
        </p:spPr>
        <p:txBody>
          <a:bodyPr/>
          <a:lstStyle/>
          <a:p>
            <a:r>
              <a:rPr lang="de-DE" dirty="0"/>
              <a:t>Quantitative Results 2/4 – SLAKE VQA </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FD1AAD2-412D-3226-47E3-B3E3A39DE10A}"/>
                  </a:ext>
                </a:extLst>
              </p14:cNvPr>
              <p14:cNvContentPartPr/>
              <p14:nvPr/>
            </p14:nvContentPartPr>
            <p14:xfrm>
              <a:off x="-1933560" y="4192971"/>
              <a:ext cx="360" cy="360"/>
            </p14:xfrm>
          </p:contentPart>
        </mc:Choice>
        <mc:Fallback xmlns="">
          <p:pic>
            <p:nvPicPr>
              <p:cNvPr id="10" name="Ink 9">
                <a:extLst>
                  <a:ext uri="{FF2B5EF4-FFF2-40B4-BE49-F238E27FC236}">
                    <a16:creationId xmlns:a16="http://schemas.microsoft.com/office/drawing/2014/main" id="{7FD1AAD2-412D-3226-47E3-B3E3A39DE10A}"/>
                  </a:ext>
                </a:extLst>
              </p:cNvPr>
              <p:cNvPicPr/>
              <p:nvPr/>
            </p:nvPicPr>
            <p:blipFill>
              <a:blip r:embed="rId5"/>
              <a:stretch>
                <a:fillRect/>
              </a:stretch>
            </p:blipFill>
            <p:spPr>
              <a:xfrm>
                <a:off x="-1987200" y="408497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CBCA18FA-053A-B581-357A-9FCA9521CE79}"/>
                  </a:ext>
                </a:extLst>
              </p14:cNvPr>
              <p14:cNvContentPartPr/>
              <p14:nvPr/>
            </p14:nvContentPartPr>
            <p14:xfrm>
              <a:off x="1723989" y="3591976"/>
              <a:ext cx="926280" cy="115560"/>
            </p14:xfrm>
          </p:contentPart>
        </mc:Choice>
        <mc:Fallback xmlns="">
          <p:pic>
            <p:nvPicPr>
              <p:cNvPr id="13" name="Ink 12">
                <a:extLst>
                  <a:ext uri="{FF2B5EF4-FFF2-40B4-BE49-F238E27FC236}">
                    <a16:creationId xmlns:a16="http://schemas.microsoft.com/office/drawing/2014/main" id="{CBCA18FA-053A-B581-357A-9FCA9521CE79}"/>
                  </a:ext>
                </a:extLst>
              </p:cNvPr>
              <p:cNvPicPr/>
              <p:nvPr/>
            </p:nvPicPr>
            <p:blipFill>
              <a:blip r:embed="rId7"/>
              <a:stretch>
                <a:fillRect/>
              </a:stretch>
            </p:blipFill>
            <p:spPr>
              <a:xfrm>
                <a:off x="1670349" y="3484336"/>
                <a:ext cx="1033920" cy="331200"/>
              </a:xfrm>
              <a:prstGeom prst="rect">
                <a:avLst/>
              </a:prstGeom>
            </p:spPr>
          </p:pic>
        </mc:Fallback>
      </mc:AlternateContent>
      <p:sp>
        <p:nvSpPr>
          <p:cNvPr id="15" name="TextBox 14">
            <a:extLst>
              <a:ext uri="{FF2B5EF4-FFF2-40B4-BE49-F238E27FC236}">
                <a16:creationId xmlns:a16="http://schemas.microsoft.com/office/drawing/2014/main" id="{7FE8C79F-2B9E-8F3D-FDD5-630ECC31D032}"/>
              </a:ext>
            </a:extLst>
          </p:cNvPr>
          <p:cNvSpPr txBox="1"/>
          <p:nvPr/>
        </p:nvSpPr>
        <p:spPr>
          <a:xfrm>
            <a:off x="1691280" y="4303631"/>
            <a:ext cx="5603964" cy="1200329"/>
          </a:xfrm>
          <a:prstGeom prst="rect">
            <a:avLst/>
          </a:prstGeom>
          <a:noFill/>
        </p:spPr>
        <p:txBody>
          <a:bodyPr wrap="square">
            <a:spAutoFit/>
          </a:bodyPr>
          <a:lstStyle/>
          <a:p>
            <a:pPr marL="285750" indent="-285750">
              <a:buFont typeface="Symbol" panose="05050102010706020507" pitchFamily="18" charset="2"/>
              <a:buChar char="Þ"/>
            </a:pPr>
            <a:r>
              <a:rPr lang="de-DE" dirty="0"/>
              <a:t>Good performance on </a:t>
            </a:r>
            <a:r>
              <a:rPr lang="de-DE" b="1" dirty="0"/>
              <a:t>VQA</a:t>
            </a:r>
            <a:r>
              <a:rPr lang="de-DE" dirty="0"/>
              <a:t> tasks</a:t>
            </a:r>
          </a:p>
          <a:p>
            <a:pPr marL="285750" indent="-285750">
              <a:buFont typeface="Symbol" panose="05050102010706020507" pitchFamily="18" charset="2"/>
              <a:buChar char="Þ"/>
            </a:pPr>
            <a:endParaRPr lang="de-DE" dirty="0"/>
          </a:p>
          <a:p>
            <a:pPr marL="285750" indent="-285750">
              <a:buFont typeface="Symbol" panose="05050102010706020507" pitchFamily="18" charset="2"/>
              <a:buChar char="Þ"/>
            </a:pPr>
            <a:r>
              <a:rPr lang="de-DE" dirty="0"/>
              <a:t>M4CXR with impressive performance, sadly no comparison to LlavaMed</a:t>
            </a:r>
          </a:p>
        </p:txBody>
      </p:sp>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7D5C3E3-5818-8F82-A6D3-3B3F2DECF0E0}"/>
                  </a:ext>
                </a:extLst>
              </p14:cNvPr>
              <p14:cNvContentPartPr/>
              <p14:nvPr/>
            </p14:nvContentPartPr>
            <p14:xfrm>
              <a:off x="1691280" y="3198651"/>
              <a:ext cx="790920" cy="66960"/>
            </p14:xfrm>
          </p:contentPart>
        </mc:Choice>
        <mc:Fallback xmlns="">
          <p:pic>
            <p:nvPicPr>
              <p:cNvPr id="16" name="Ink 15">
                <a:extLst>
                  <a:ext uri="{FF2B5EF4-FFF2-40B4-BE49-F238E27FC236}">
                    <a16:creationId xmlns:a16="http://schemas.microsoft.com/office/drawing/2014/main" id="{E7D5C3E3-5818-8F82-A6D3-3B3F2DECF0E0}"/>
                  </a:ext>
                </a:extLst>
              </p:cNvPr>
              <p:cNvPicPr/>
              <p:nvPr/>
            </p:nvPicPr>
            <p:blipFill>
              <a:blip r:embed="rId9"/>
              <a:stretch>
                <a:fillRect/>
              </a:stretch>
            </p:blipFill>
            <p:spPr>
              <a:xfrm>
                <a:off x="1637640" y="3091011"/>
                <a:ext cx="898560" cy="282600"/>
              </a:xfrm>
              <a:prstGeom prst="rect">
                <a:avLst/>
              </a:prstGeom>
            </p:spPr>
          </p:pic>
        </mc:Fallback>
      </mc:AlternateContent>
    </p:spTree>
    <p:extLst>
      <p:ext uri="{BB962C8B-B14F-4D97-AF65-F5344CB8AC3E}">
        <p14:creationId xmlns:p14="http://schemas.microsoft.com/office/powerpoint/2010/main" val="649112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5FA06-E0BA-5485-1209-91036DEA1EE8}"/>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715E23B-E42A-EB7C-AAF3-678777677410}"/>
              </a:ext>
            </a:extLst>
          </p:cNvPr>
          <p:cNvPicPr>
            <a:picLocks noGrp="1" noChangeAspect="1"/>
          </p:cNvPicPr>
          <p:nvPr>
            <p:ph idx="1"/>
          </p:nvPr>
        </p:nvPicPr>
        <p:blipFill>
          <a:blip r:embed="rId3"/>
          <a:stretch>
            <a:fillRect/>
          </a:stretch>
        </p:blipFill>
        <p:spPr>
          <a:xfrm>
            <a:off x="319088" y="1842731"/>
            <a:ext cx="8509000" cy="1850101"/>
          </a:xfrm>
        </p:spPr>
      </p:pic>
      <p:sp>
        <p:nvSpPr>
          <p:cNvPr id="4" name="Foliennummernplatzhalter 3">
            <a:extLst>
              <a:ext uri="{FF2B5EF4-FFF2-40B4-BE49-F238E27FC236}">
                <a16:creationId xmlns:a16="http://schemas.microsoft.com/office/drawing/2014/main" id="{6FD4687B-DAF7-53A4-B926-E0987962960C}"/>
              </a:ext>
            </a:extLst>
          </p:cNvPr>
          <p:cNvSpPr>
            <a:spLocks noGrp="1"/>
          </p:cNvSpPr>
          <p:nvPr>
            <p:ph type="sldNum" sz="quarter" idx="11"/>
          </p:nvPr>
        </p:nvSpPr>
        <p:spPr/>
        <p:txBody>
          <a:bodyPr/>
          <a:lstStyle/>
          <a:p>
            <a:fld id="{CE58CB1E-F828-4F11-99E0-327109AF9DA4}" type="slidenum">
              <a:rPr lang="de-DE" smtClean="0"/>
              <a:pPr/>
              <a:t>21</a:t>
            </a:fld>
            <a:endParaRPr lang="de-DE" dirty="0"/>
          </a:p>
        </p:txBody>
      </p:sp>
      <p:sp>
        <p:nvSpPr>
          <p:cNvPr id="6" name="Fußzeilenplatzhalter 4">
            <a:extLst>
              <a:ext uri="{FF2B5EF4-FFF2-40B4-BE49-F238E27FC236}">
                <a16:creationId xmlns:a16="http://schemas.microsoft.com/office/drawing/2014/main" id="{20D48D90-7DD5-3D1F-3EF9-A62853EE3480}"/>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8495D559-15D1-E5B7-44CA-CE578AE590D2}"/>
              </a:ext>
            </a:extLst>
          </p:cNvPr>
          <p:cNvSpPr>
            <a:spLocks noGrp="1"/>
          </p:cNvSpPr>
          <p:nvPr>
            <p:ph type="title"/>
          </p:nvPr>
        </p:nvSpPr>
        <p:spPr>
          <a:xfrm>
            <a:off x="319090" y="994334"/>
            <a:ext cx="8508999" cy="410369"/>
          </a:xfrm>
          <a:prstGeom prst="rect">
            <a:avLst/>
          </a:prstGeom>
        </p:spPr>
        <p:txBody>
          <a:bodyPr/>
          <a:lstStyle/>
          <a:p>
            <a:r>
              <a:rPr lang="de-DE" dirty="0"/>
              <a:t>Quantitative Results 3/4 – CheXbench</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21678677-1865-8FA5-5FA4-A967F55B53E9}"/>
                  </a:ext>
                </a:extLst>
              </p14:cNvPr>
              <p14:cNvContentPartPr/>
              <p14:nvPr/>
            </p14:nvContentPartPr>
            <p14:xfrm>
              <a:off x="7602480" y="2154651"/>
              <a:ext cx="808560" cy="13680"/>
            </p14:xfrm>
          </p:contentPart>
        </mc:Choice>
        <mc:Fallback xmlns="">
          <p:pic>
            <p:nvPicPr>
              <p:cNvPr id="12" name="Ink 11">
                <a:extLst>
                  <a:ext uri="{FF2B5EF4-FFF2-40B4-BE49-F238E27FC236}">
                    <a16:creationId xmlns:a16="http://schemas.microsoft.com/office/drawing/2014/main" id="{21678677-1865-8FA5-5FA4-A967F55B53E9}"/>
                  </a:ext>
                </a:extLst>
              </p:cNvPr>
              <p:cNvPicPr/>
              <p:nvPr/>
            </p:nvPicPr>
            <p:blipFill>
              <a:blip r:embed="rId5"/>
              <a:stretch>
                <a:fillRect/>
              </a:stretch>
            </p:blipFill>
            <p:spPr>
              <a:xfrm>
                <a:off x="7548840" y="2047011"/>
                <a:ext cx="9162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B5DE41C6-10B3-F3C4-1343-2662E0195F2F}"/>
                  </a:ext>
                </a:extLst>
              </p14:cNvPr>
              <p14:cNvContentPartPr/>
              <p14:nvPr/>
            </p14:nvContentPartPr>
            <p14:xfrm>
              <a:off x="561600" y="3069411"/>
              <a:ext cx="1917000" cy="54720"/>
            </p14:xfrm>
          </p:contentPart>
        </mc:Choice>
        <mc:Fallback xmlns="">
          <p:pic>
            <p:nvPicPr>
              <p:cNvPr id="14" name="Ink 13">
                <a:extLst>
                  <a:ext uri="{FF2B5EF4-FFF2-40B4-BE49-F238E27FC236}">
                    <a16:creationId xmlns:a16="http://schemas.microsoft.com/office/drawing/2014/main" id="{B5DE41C6-10B3-F3C4-1343-2662E0195F2F}"/>
                  </a:ext>
                </a:extLst>
              </p:cNvPr>
              <p:cNvPicPr/>
              <p:nvPr/>
            </p:nvPicPr>
            <p:blipFill>
              <a:blip r:embed="rId7"/>
              <a:stretch>
                <a:fillRect/>
              </a:stretch>
            </p:blipFill>
            <p:spPr>
              <a:xfrm>
                <a:off x="507960" y="2961411"/>
                <a:ext cx="2024640" cy="270360"/>
              </a:xfrm>
              <a:prstGeom prst="rect">
                <a:avLst/>
              </a:prstGeom>
            </p:spPr>
          </p:pic>
        </mc:Fallback>
      </mc:AlternateContent>
      <p:sp>
        <p:nvSpPr>
          <p:cNvPr id="17" name="TextBox 16">
            <a:extLst>
              <a:ext uri="{FF2B5EF4-FFF2-40B4-BE49-F238E27FC236}">
                <a16:creationId xmlns:a16="http://schemas.microsoft.com/office/drawing/2014/main" id="{C0DA8BA9-0A3C-89F1-2892-50C043104A6C}"/>
              </a:ext>
            </a:extLst>
          </p:cNvPr>
          <p:cNvSpPr txBox="1"/>
          <p:nvPr/>
        </p:nvSpPr>
        <p:spPr>
          <a:xfrm>
            <a:off x="731520" y="4130860"/>
            <a:ext cx="8412480" cy="1077218"/>
          </a:xfrm>
          <a:prstGeom prst="rect">
            <a:avLst/>
          </a:prstGeom>
          <a:noFill/>
        </p:spPr>
        <p:txBody>
          <a:bodyPr wrap="square">
            <a:spAutoFit/>
          </a:bodyPr>
          <a:lstStyle/>
          <a:p>
            <a:pPr marL="285750" indent="-285750">
              <a:buFont typeface="Arial" panose="020B0604020202020204" pitchFamily="34" charset="0"/>
              <a:buChar char="•"/>
            </a:pPr>
            <a:r>
              <a:rPr lang="de-DE" sz="1600" dirty="0"/>
              <a:t>Image-text </a:t>
            </a:r>
            <a:r>
              <a:rPr lang="de-DE" sz="1600" b="1" dirty="0"/>
              <a:t>reasoning</a:t>
            </a:r>
            <a:r>
              <a:rPr lang="de-DE" sz="1600" dirty="0"/>
              <a:t> proposes challenges to </a:t>
            </a:r>
            <a:r>
              <a:rPr lang="de-DE" sz="1600" b="1" dirty="0"/>
              <a:t>all</a:t>
            </a:r>
            <a:r>
              <a:rPr lang="de-DE" sz="1600" dirty="0"/>
              <a:t> models</a:t>
            </a:r>
          </a:p>
          <a:p>
            <a:pPr marL="285750" indent="-285750">
              <a:buFont typeface="Arial" panose="020B0604020202020204" pitchFamily="34" charset="0"/>
              <a:buChar char="•"/>
            </a:pPr>
            <a:endParaRPr lang="de-DE" sz="1600" dirty="0"/>
          </a:p>
          <a:p>
            <a:pPr marL="285750" indent="-285750">
              <a:buFont typeface="Arial" panose="020B0604020202020204" pitchFamily="34" charset="0"/>
              <a:buChar char="•"/>
            </a:pPr>
            <a:r>
              <a:rPr lang="de-DE" sz="1600" dirty="0"/>
              <a:t>Interestingly </a:t>
            </a:r>
            <a:r>
              <a:rPr lang="de-DE" sz="1600" b="1" dirty="0"/>
              <a:t>CheXAgent outperforms MedRAX on reasoning tasks</a:t>
            </a:r>
          </a:p>
          <a:p>
            <a:r>
              <a:rPr lang="de-DE" sz="1600" dirty="0"/>
              <a:t>     =&gt; is MedRAX hindered by LlavaMed in VQA reasoning tasks? </a:t>
            </a:r>
          </a:p>
        </p:txBody>
      </p:sp>
    </p:spTree>
    <p:extLst>
      <p:ext uri="{BB962C8B-B14F-4D97-AF65-F5344CB8AC3E}">
        <p14:creationId xmlns:p14="http://schemas.microsoft.com/office/powerpoint/2010/main" val="4134284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F2F4C-F1A5-9AD2-7CC3-44B22B492AE0}"/>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D6F4C8D2-F479-C19A-DB67-922451C9492C}"/>
              </a:ext>
            </a:extLst>
          </p:cNvPr>
          <p:cNvSpPr>
            <a:spLocks noGrp="1"/>
          </p:cNvSpPr>
          <p:nvPr>
            <p:ph type="sldNum" sz="quarter" idx="11"/>
          </p:nvPr>
        </p:nvSpPr>
        <p:spPr/>
        <p:txBody>
          <a:bodyPr/>
          <a:lstStyle/>
          <a:p>
            <a:fld id="{CE58CB1E-F828-4F11-99E0-327109AF9DA4}" type="slidenum">
              <a:rPr lang="de-DE" smtClean="0"/>
              <a:pPr/>
              <a:t>22</a:t>
            </a:fld>
            <a:endParaRPr lang="de-DE" dirty="0"/>
          </a:p>
        </p:txBody>
      </p:sp>
      <p:sp>
        <p:nvSpPr>
          <p:cNvPr id="6" name="Fußzeilenplatzhalter 4">
            <a:extLst>
              <a:ext uri="{FF2B5EF4-FFF2-40B4-BE49-F238E27FC236}">
                <a16:creationId xmlns:a16="http://schemas.microsoft.com/office/drawing/2014/main" id="{E4191E8C-A36E-E98D-DF3A-B9886CD5CA0F}"/>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797A4EAE-ECB8-33CE-3FAD-3139031BE451}"/>
              </a:ext>
            </a:extLst>
          </p:cNvPr>
          <p:cNvSpPr>
            <a:spLocks noGrp="1"/>
          </p:cNvSpPr>
          <p:nvPr>
            <p:ph type="title"/>
          </p:nvPr>
        </p:nvSpPr>
        <p:spPr>
          <a:xfrm>
            <a:off x="319090" y="994334"/>
            <a:ext cx="8508999" cy="410369"/>
          </a:xfrm>
          <a:prstGeom prst="rect">
            <a:avLst/>
          </a:prstGeom>
        </p:spPr>
        <p:txBody>
          <a:bodyPr/>
          <a:lstStyle/>
          <a:p>
            <a:r>
              <a:rPr lang="de-DE" dirty="0"/>
              <a:t>Quantitative Results 4/4 – MIMIC-CXR  </a:t>
            </a:r>
          </a:p>
        </p:txBody>
      </p:sp>
      <p:pic>
        <p:nvPicPr>
          <p:cNvPr id="9" name="Picture 8">
            <a:extLst>
              <a:ext uri="{FF2B5EF4-FFF2-40B4-BE49-F238E27FC236}">
                <a16:creationId xmlns:a16="http://schemas.microsoft.com/office/drawing/2014/main" id="{FE797FAA-670A-E163-2639-F7AF69F21BDE}"/>
              </a:ext>
            </a:extLst>
          </p:cNvPr>
          <p:cNvPicPr>
            <a:picLocks noChangeAspect="1"/>
          </p:cNvPicPr>
          <p:nvPr/>
        </p:nvPicPr>
        <p:blipFill>
          <a:blip r:embed="rId3"/>
          <a:stretch>
            <a:fillRect/>
          </a:stretch>
        </p:blipFill>
        <p:spPr>
          <a:xfrm>
            <a:off x="504370" y="2049935"/>
            <a:ext cx="8164286" cy="1918463"/>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EB2AD23C-69CF-19CA-46FF-2D97D082490D}"/>
                  </a:ext>
                </a:extLst>
              </p14:cNvPr>
              <p14:cNvContentPartPr/>
              <p14:nvPr/>
            </p14:nvContentPartPr>
            <p14:xfrm>
              <a:off x="731520" y="3708821"/>
              <a:ext cx="795960" cy="79200"/>
            </p14:xfrm>
          </p:contentPart>
        </mc:Choice>
        <mc:Fallback xmlns="">
          <p:pic>
            <p:nvPicPr>
              <p:cNvPr id="13" name="Ink 12">
                <a:extLst>
                  <a:ext uri="{FF2B5EF4-FFF2-40B4-BE49-F238E27FC236}">
                    <a16:creationId xmlns:a16="http://schemas.microsoft.com/office/drawing/2014/main" id="{EB2AD23C-69CF-19CA-46FF-2D97D082490D}"/>
                  </a:ext>
                </a:extLst>
              </p:cNvPr>
              <p:cNvPicPr/>
              <p:nvPr/>
            </p:nvPicPr>
            <p:blipFill>
              <a:blip r:embed="rId5"/>
              <a:stretch>
                <a:fillRect/>
              </a:stretch>
            </p:blipFill>
            <p:spPr>
              <a:xfrm>
                <a:off x="677880" y="3601181"/>
                <a:ext cx="9036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9879DBEA-9106-5EE4-CCDF-E26F305A13E5}"/>
                  </a:ext>
                </a:extLst>
              </p14:cNvPr>
              <p14:cNvContentPartPr/>
              <p14:nvPr/>
            </p14:nvContentPartPr>
            <p14:xfrm>
              <a:off x="6204960" y="2298701"/>
              <a:ext cx="2114640" cy="27360"/>
            </p14:xfrm>
          </p:contentPart>
        </mc:Choice>
        <mc:Fallback xmlns="">
          <p:pic>
            <p:nvPicPr>
              <p:cNvPr id="15" name="Ink 14">
                <a:extLst>
                  <a:ext uri="{FF2B5EF4-FFF2-40B4-BE49-F238E27FC236}">
                    <a16:creationId xmlns:a16="http://schemas.microsoft.com/office/drawing/2014/main" id="{9879DBEA-9106-5EE4-CCDF-E26F305A13E5}"/>
                  </a:ext>
                </a:extLst>
              </p:cNvPr>
              <p:cNvPicPr/>
              <p:nvPr/>
            </p:nvPicPr>
            <p:blipFill>
              <a:blip r:embed="rId7"/>
              <a:stretch>
                <a:fillRect/>
              </a:stretch>
            </p:blipFill>
            <p:spPr>
              <a:xfrm>
                <a:off x="6150960" y="2191061"/>
                <a:ext cx="2222280" cy="243000"/>
              </a:xfrm>
              <a:prstGeom prst="rect">
                <a:avLst/>
              </a:prstGeom>
            </p:spPr>
          </p:pic>
        </mc:Fallback>
      </mc:AlternateContent>
      <p:sp>
        <p:nvSpPr>
          <p:cNvPr id="16" name="TextBox 15">
            <a:extLst>
              <a:ext uri="{FF2B5EF4-FFF2-40B4-BE49-F238E27FC236}">
                <a16:creationId xmlns:a16="http://schemas.microsoft.com/office/drawing/2014/main" id="{11F5C7EE-F6C1-30E2-35AC-0CE76C7D6656}"/>
              </a:ext>
            </a:extLst>
          </p:cNvPr>
          <p:cNvSpPr txBox="1"/>
          <p:nvPr/>
        </p:nvSpPr>
        <p:spPr>
          <a:xfrm>
            <a:off x="1621244" y="4613630"/>
            <a:ext cx="5930537" cy="923330"/>
          </a:xfrm>
          <a:prstGeom prst="rect">
            <a:avLst/>
          </a:prstGeom>
          <a:noFill/>
        </p:spPr>
        <p:txBody>
          <a:bodyPr wrap="square">
            <a:spAutoFit/>
          </a:bodyPr>
          <a:lstStyle/>
          <a:p>
            <a:r>
              <a:rPr lang="de-DE" dirty="0"/>
              <a:t>=&gt; </a:t>
            </a:r>
            <a:r>
              <a:rPr lang="de-DE" b="1" dirty="0"/>
              <a:t>MedRAX </a:t>
            </a:r>
            <a:r>
              <a:rPr lang="de-DE" dirty="0"/>
              <a:t>structure provides </a:t>
            </a:r>
          </a:p>
          <a:p>
            <a:pPr marL="461963" lvl="1" indent="-285750">
              <a:buFont typeface="Arial" panose="020B0604020202020204" pitchFamily="34" charset="0"/>
              <a:buChar char="•"/>
            </a:pPr>
            <a:r>
              <a:rPr lang="de-DE" dirty="0"/>
              <a:t>good performance on </a:t>
            </a:r>
            <a:r>
              <a:rPr lang="de-DE" b="1" dirty="0"/>
              <a:t>common</a:t>
            </a:r>
            <a:r>
              <a:rPr lang="de-DE" dirty="0"/>
              <a:t> diseases, but </a:t>
            </a:r>
          </a:p>
          <a:p>
            <a:pPr marL="461963" lvl="1" indent="-285750">
              <a:buFont typeface="Arial" panose="020B0604020202020204" pitchFamily="34" charset="0"/>
              <a:buChar char="•"/>
            </a:pPr>
            <a:r>
              <a:rPr lang="de-DE" dirty="0"/>
              <a:t>bad performance on </a:t>
            </a:r>
            <a:r>
              <a:rPr lang="de-DE" b="1" dirty="0"/>
              <a:t>rare</a:t>
            </a:r>
            <a:r>
              <a:rPr lang="de-DE" dirty="0"/>
              <a:t> diseases!</a:t>
            </a:r>
          </a:p>
        </p:txBody>
      </p:sp>
    </p:spTree>
    <p:extLst>
      <p:ext uri="{BB962C8B-B14F-4D97-AF65-F5344CB8AC3E}">
        <p14:creationId xmlns:p14="http://schemas.microsoft.com/office/powerpoint/2010/main" val="491604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DF262-0C6B-F891-E9E4-0C431629BE05}"/>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D30A0E14-8F24-23EB-43D8-FE9944D28152}"/>
              </a:ext>
            </a:extLst>
          </p:cNvPr>
          <p:cNvSpPr>
            <a:spLocks noGrp="1"/>
          </p:cNvSpPr>
          <p:nvPr>
            <p:ph type="sldNum" sz="quarter" idx="11"/>
          </p:nvPr>
        </p:nvSpPr>
        <p:spPr/>
        <p:txBody>
          <a:bodyPr/>
          <a:lstStyle/>
          <a:p>
            <a:fld id="{CE58CB1E-F828-4F11-99E0-327109AF9DA4}" type="slidenum">
              <a:rPr lang="de-DE" smtClean="0"/>
              <a:pPr/>
              <a:t>23</a:t>
            </a:fld>
            <a:endParaRPr lang="de-DE" dirty="0"/>
          </a:p>
        </p:txBody>
      </p:sp>
      <p:sp>
        <p:nvSpPr>
          <p:cNvPr id="6" name="Fußzeilenplatzhalter 4">
            <a:extLst>
              <a:ext uri="{FF2B5EF4-FFF2-40B4-BE49-F238E27FC236}">
                <a16:creationId xmlns:a16="http://schemas.microsoft.com/office/drawing/2014/main" id="{60DF5B27-30AA-9266-C8CA-D051F6FF3816}"/>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F6C17040-C81B-196E-77F5-A3D9A853FD0C}"/>
              </a:ext>
            </a:extLst>
          </p:cNvPr>
          <p:cNvSpPr>
            <a:spLocks noGrp="1"/>
          </p:cNvSpPr>
          <p:nvPr>
            <p:ph type="title"/>
          </p:nvPr>
        </p:nvSpPr>
        <p:spPr>
          <a:xfrm>
            <a:off x="319090" y="994334"/>
            <a:ext cx="8508999" cy="410369"/>
          </a:xfrm>
          <a:prstGeom prst="rect">
            <a:avLst/>
          </a:prstGeom>
        </p:spPr>
        <p:txBody>
          <a:bodyPr/>
          <a:lstStyle/>
          <a:p>
            <a:r>
              <a:rPr lang="de-DE" dirty="0"/>
              <a:t>Discussion: </a:t>
            </a:r>
            <a:r>
              <a:rPr lang="de-DE" b="1" dirty="0"/>
              <a:t>Limitations</a:t>
            </a:r>
          </a:p>
        </p:txBody>
      </p:sp>
      <p:sp>
        <p:nvSpPr>
          <p:cNvPr id="7" name="Rectangle 2">
            <a:extLst>
              <a:ext uri="{FF2B5EF4-FFF2-40B4-BE49-F238E27FC236}">
                <a16:creationId xmlns:a16="http://schemas.microsoft.com/office/drawing/2014/main" id="{5654C9D0-C90B-D027-F0B2-1AE11CF97F09}"/>
              </a:ext>
            </a:extLst>
          </p:cNvPr>
          <p:cNvSpPr>
            <a:spLocks noGrp="1" noChangeArrowheads="1"/>
          </p:cNvSpPr>
          <p:nvPr>
            <p:ph idx="1"/>
          </p:nvPr>
        </p:nvSpPr>
        <p:spPr bwMode="auto">
          <a:xfrm>
            <a:off x="311162" y="1970813"/>
            <a:ext cx="8507917"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b="1" i="0" u="none" strike="noStrike" cap="none" normalizeH="0" baseline="0" dirty="0">
                <a:ln>
                  <a:noFill/>
                </a:ln>
                <a:solidFill>
                  <a:schemeClr val="tx1"/>
                </a:solidFill>
                <a:effectLst/>
                <a:latin typeface="Arial" panose="020B0604020202020204" pitchFamily="34" charset="0"/>
              </a:rPr>
              <a:t>Conflicting Tool Outputs</a:t>
            </a:r>
            <a:endParaRPr kumimoji="0" lang="de-DE" altLang="de-DE"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b="0" i="0" u="none" strike="noStrike" cap="none" normalizeH="0" baseline="0" dirty="0">
                <a:ln>
                  <a:noFill/>
                </a:ln>
                <a:solidFill>
                  <a:schemeClr val="tx1"/>
                </a:solidFill>
                <a:effectLst/>
                <a:latin typeface="Arial" panose="020B0604020202020204" pitchFamily="34" charset="0"/>
              </a:rPr>
              <a:t>Struggles when classification and segmentation tools disagree on fine-grained findings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b="1" i="0" u="none" strike="noStrike" cap="none" normalizeH="0" baseline="0" dirty="0">
                <a:ln>
                  <a:noFill/>
                </a:ln>
                <a:solidFill>
                  <a:schemeClr val="tx1"/>
                </a:solidFill>
                <a:effectLst/>
                <a:latin typeface="Arial" panose="020B0604020202020204" pitchFamily="34" charset="0"/>
              </a:rPr>
              <a:t>Computational Overhead</a:t>
            </a:r>
            <a:endParaRPr kumimoji="0" lang="de-DE" altLang="de-DE"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b="0" i="0" u="none" strike="noStrike" cap="none" normalizeH="0" baseline="0" dirty="0">
                <a:ln>
                  <a:noFill/>
                </a:ln>
                <a:solidFill>
                  <a:schemeClr val="tx1"/>
                </a:solidFill>
                <a:effectLst/>
                <a:latin typeface="Arial" panose="020B0604020202020204" pitchFamily="34" charset="0"/>
              </a:rPr>
              <a:t>ReAct Loop means </a:t>
            </a:r>
            <a:r>
              <a:rPr kumimoji="0" lang="de-DE" altLang="de-DE" b="0" i="1" u="none" strike="noStrike" cap="none" normalizeH="0" baseline="0" dirty="0">
                <a:ln>
                  <a:noFill/>
                </a:ln>
                <a:solidFill>
                  <a:schemeClr val="tx1"/>
                </a:solidFill>
                <a:effectLst/>
                <a:latin typeface="Arial" panose="020B0604020202020204" pitchFamily="34" charset="0"/>
              </a:rPr>
              <a:t>multiple</a:t>
            </a:r>
            <a:r>
              <a:rPr kumimoji="0" lang="de-DE" altLang="de-DE" b="0" i="0" u="none" strike="noStrike" cap="none" normalizeH="0" baseline="0" dirty="0">
                <a:ln>
                  <a:noFill/>
                </a:ln>
                <a:solidFill>
                  <a:schemeClr val="tx1"/>
                </a:solidFill>
                <a:effectLst/>
                <a:latin typeface="Arial" panose="020B0604020202020204" pitchFamily="34" charset="0"/>
              </a:rPr>
              <a:t> calls to specialist tools and LLM brain</a:t>
            </a:r>
            <a:r>
              <a:rPr lang="de-DE" altLang="de-DE" dirty="0">
                <a:latin typeface="Arial" panose="020B0604020202020204" pitchFamily="34" charset="0"/>
              </a:rPr>
              <a:t>, meaning</a:t>
            </a:r>
            <a:endParaRPr kumimoji="0" lang="de-DE" altLang="de-DE" b="0" i="0" u="none" strike="noStrike" cap="none" normalizeH="0" baseline="0" dirty="0">
              <a:ln>
                <a:noFill/>
              </a:ln>
              <a:solidFill>
                <a:schemeClr val="tx1"/>
              </a:solidFill>
              <a:effectLst/>
              <a:latin typeface="Arial" panose="020B0604020202020204" pitchFamily="34" charset="0"/>
            </a:endParaRPr>
          </a:p>
          <a:p>
            <a:pPr marL="646113" lvl="2" indent="-285750">
              <a:lnSpc>
                <a:spcPct val="100000"/>
              </a:lnSpc>
            </a:pPr>
            <a:r>
              <a:rPr kumimoji="0" lang="de-DE" altLang="de-DE" b="0" i="0" u="none" strike="noStrike" cap="none" normalizeH="0" baseline="0" dirty="0">
                <a:ln>
                  <a:noFill/>
                </a:ln>
                <a:solidFill>
                  <a:schemeClr val="tx1"/>
                </a:solidFill>
                <a:effectLst/>
                <a:latin typeface="Arial" panose="020B0604020202020204" pitchFamily="34" charset="0"/>
              </a:rPr>
              <a:t>higher latency vs. monolithic end-to-end models</a:t>
            </a:r>
          </a:p>
          <a:p>
            <a:pPr marL="646113" lvl="2" indent="-285750">
              <a:lnSpc>
                <a:spcPct val="100000"/>
              </a:lnSpc>
            </a:pPr>
            <a:r>
              <a:rPr lang="de-DE" altLang="de-DE" dirty="0">
                <a:latin typeface="Arial" panose="020B0604020202020204" pitchFamily="34" charset="0"/>
              </a:rPr>
              <a:t>higher costs  </a:t>
            </a:r>
          </a:p>
          <a:p>
            <a:pPr lvl="1" indent="0">
              <a:lnSpc>
                <a:spcPct val="100000"/>
              </a:lnSpc>
              <a:buNone/>
            </a:pPr>
            <a:r>
              <a:rPr lang="de-DE" altLang="de-DE" dirty="0">
                <a:latin typeface="Arial" panose="020B0604020202020204" pitchFamily="34" charset="0"/>
              </a:rPr>
              <a:t> =&gt; not evaluated in paper!</a:t>
            </a:r>
            <a:endParaRPr kumimoji="0" lang="de-DE" altLang="de-DE"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b="1" i="0" u="none" strike="noStrike" cap="none" normalizeH="0" baseline="0" dirty="0">
                <a:ln>
                  <a:noFill/>
                </a:ln>
                <a:solidFill>
                  <a:schemeClr val="tx1"/>
                </a:solidFill>
                <a:effectLst/>
                <a:latin typeface="Arial" panose="020B0604020202020204" pitchFamily="34" charset="0"/>
              </a:rPr>
              <a:t>Lack of Uncertainty Quantification</a:t>
            </a:r>
            <a:endParaRPr kumimoji="0" lang="de-DE" altLang="de-DE"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b="0" i="0" u="none" strike="noStrike" cap="none" normalizeH="0" baseline="0" dirty="0">
                <a:ln>
                  <a:noFill/>
                </a:ln>
                <a:solidFill>
                  <a:schemeClr val="tx1"/>
                </a:solidFill>
                <a:effectLst/>
                <a:latin typeface="Arial" panose="020B0604020202020204" pitchFamily="34" charset="0"/>
              </a:rPr>
              <a:t>No principled confidence estimates or error bounds on combined tool outputs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de-DE" altLang="de-DE"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de-DE" altLang="de-DE" b="1" i="0" u="none" strike="noStrike" cap="none" normalizeH="0" baseline="0" dirty="0">
                <a:ln>
                  <a:noFill/>
                </a:ln>
                <a:solidFill>
                  <a:schemeClr val="tx1"/>
                </a:solidFill>
                <a:effectLst/>
                <a:latin typeface="Arial" panose="020B0604020202020204" pitchFamily="34" charset="0"/>
              </a:rPr>
              <a:t>Choice Of Tools </a:t>
            </a:r>
            <a:r>
              <a:rPr kumimoji="0" lang="de-DE" altLang="de-DE" b="0" i="0" u="none" strike="noStrike" cap="none" normalizeH="0" baseline="0" dirty="0">
                <a:ln>
                  <a:noFill/>
                </a:ln>
                <a:solidFill>
                  <a:schemeClr val="tx1"/>
                </a:solidFill>
                <a:effectLst/>
                <a:latin typeface="Arial" panose="020B0604020202020204" pitchFamily="34" charset="0"/>
              </a:rPr>
              <a:t>leaves room for optimization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de-DE" altLang="de-DE" dirty="0">
                <a:latin typeface="Arial" panose="020B0604020202020204" pitchFamily="34" charset="0"/>
              </a:rPr>
              <a:t>Also not discussed in detail in paper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de-DE" altLang="de-DE"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lang="de-DE" altLang="de-DE" dirty="0">
              <a:latin typeface="Arial" panose="020B0604020202020204" pitchFamily="34" charset="0"/>
            </a:endParaRPr>
          </a:p>
        </p:txBody>
      </p:sp>
      <p:pic>
        <p:nvPicPr>
          <p:cNvPr id="9" name="Picture 8">
            <a:extLst>
              <a:ext uri="{FF2B5EF4-FFF2-40B4-BE49-F238E27FC236}">
                <a16:creationId xmlns:a16="http://schemas.microsoft.com/office/drawing/2014/main" id="{F623A19B-5888-EA74-8AF9-7CE89832BEF6}"/>
              </a:ext>
            </a:extLst>
          </p:cNvPr>
          <p:cNvPicPr>
            <a:picLocks noChangeAspect="1"/>
          </p:cNvPicPr>
          <p:nvPr/>
        </p:nvPicPr>
        <p:blipFill>
          <a:blip r:embed="rId3"/>
          <a:stretch>
            <a:fillRect/>
          </a:stretch>
        </p:blipFill>
        <p:spPr>
          <a:xfrm>
            <a:off x="5150117" y="265667"/>
            <a:ext cx="1624817" cy="1720395"/>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7148DE3-0839-D5AF-907B-E88988054682}"/>
                  </a:ext>
                </a:extLst>
              </p14:cNvPr>
              <p14:cNvContentPartPr/>
              <p14:nvPr/>
            </p14:nvContentPartPr>
            <p14:xfrm>
              <a:off x="5857541" y="809147"/>
              <a:ext cx="198720" cy="71640"/>
            </p14:xfrm>
          </p:contentPart>
        </mc:Choice>
        <mc:Fallback xmlns="">
          <p:pic>
            <p:nvPicPr>
              <p:cNvPr id="10" name="Ink 9">
                <a:extLst>
                  <a:ext uri="{FF2B5EF4-FFF2-40B4-BE49-F238E27FC236}">
                    <a16:creationId xmlns:a16="http://schemas.microsoft.com/office/drawing/2014/main" id="{17148DE3-0839-D5AF-907B-E88988054682}"/>
                  </a:ext>
                </a:extLst>
              </p:cNvPr>
              <p:cNvPicPr/>
              <p:nvPr/>
            </p:nvPicPr>
            <p:blipFill>
              <a:blip r:embed="rId5"/>
              <a:stretch>
                <a:fillRect/>
              </a:stretch>
            </p:blipFill>
            <p:spPr>
              <a:xfrm>
                <a:off x="5851421" y="803027"/>
                <a:ext cx="2109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CAB34B90-5BF4-1A2F-E578-BB40764346BF}"/>
                  </a:ext>
                </a:extLst>
              </p14:cNvPr>
              <p14:cNvContentPartPr/>
              <p14:nvPr/>
            </p14:nvContentPartPr>
            <p14:xfrm>
              <a:off x="616840" y="3795046"/>
              <a:ext cx="2560320" cy="105480"/>
            </p14:xfrm>
          </p:contentPart>
        </mc:Choice>
        <mc:Fallback xmlns="">
          <p:pic>
            <p:nvPicPr>
              <p:cNvPr id="14" name="Ink 13">
                <a:extLst>
                  <a:ext uri="{FF2B5EF4-FFF2-40B4-BE49-F238E27FC236}">
                    <a16:creationId xmlns:a16="http://schemas.microsoft.com/office/drawing/2014/main" id="{CAB34B90-5BF4-1A2F-E578-BB40764346BF}"/>
                  </a:ext>
                </a:extLst>
              </p:cNvPr>
              <p:cNvPicPr/>
              <p:nvPr/>
            </p:nvPicPr>
            <p:blipFill>
              <a:blip r:embed="rId7"/>
              <a:stretch>
                <a:fillRect/>
              </a:stretch>
            </p:blipFill>
            <p:spPr>
              <a:xfrm>
                <a:off x="562840" y="3687046"/>
                <a:ext cx="2667960" cy="321120"/>
              </a:xfrm>
              <a:prstGeom prst="rect">
                <a:avLst/>
              </a:prstGeom>
            </p:spPr>
          </p:pic>
        </mc:Fallback>
      </mc:AlternateContent>
    </p:spTree>
    <p:extLst>
      <p:ext uri="{BB962C8B-B14F-4D97-AF65-F5344CB8AC3E}">
        <p14:creationId xmlns:p14="http://schemas.microsoft.com/office/powerpoint/2010/main" val="2477021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9AC9B-54E0-4533-5A51-CAFB902DA365}"/>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79E88AAE-7F51-A3DC-50E1-E1A29506806A}"/>
              </a:ext>
            </a:extLst>
          </p:cNvPr>
          <p:cNvSpPr>
            <a:spLocks noGrp="1"/>
          </p:cNvSpPr>
          <p:nvPr>
            <p:ph idx="1"/>
          </p:nvPr>
        </p:nvSpPr>
        <p:spPr>
          <a:xfrm>
            <a:off x="390018" y="1972822"/>
            <a:ext cx="8436990" cy="4356735"/>
          </a:xfrm>
        </p:spPr>
        <p:txBody>
          <a:bodyPr/>
          <a:lstStyle/>
          <a:p>
            <a:r>
              <a:rPr b="1" dirty="0"/>
              <a:t>It's a highly modular framework</a:t>
            </a:r>
          </a:p>
          <a:p>
            <a:pPr marL="461963" lvl="1" indent="-285750">
              <a:buFont typeface="Arial" panose="020B0604020202020204" pitchFamily="34" charset="0"/>
              <a:buChar char="•"/>
            </a:pPr>
            <a:r>
              <a:rPr dirty="0"/>
              <a:t>tools &amp; reason LLM engine can be </a:t>
            </a:r>
            <a:r>
              <a:rPr i="1" dirty="0"/>
              <a:t>very</a:t>
            </a:r>
            <a:r>
              <a:rPr dirty="0"/>
              <a:t> </a:t>
            </a:r>
            <a:r>
              <a:rPr i="1" dirty="0"/>
              <a:t>easily</a:t>
            </a:r>
            <a:r>
              <a:rPr dirty="0"/>
              <a:t> exchanged</a:t>
            </a:r>
          </a:p>
          <a:p>
            <a:pPr lvl="1" indent="0">
              <a:buNone/>
            </a:pPr>
            <a:endParaRPr lang="de-DE" dirty="0"/>
          </a:p>
          <a:p>
            <a:r>
              <a:rPr lang="de-DE" b="1" dirty="0"/>
              <a:t>Bridging Specialists vs. Generalists</a:t>
            </a:r>
            <a:endParaRPr lang="de-DE" dirty="0"/>
          </a:p>
          <a:p>
            <a:pPr marL="285750" indent="-285750">
              <a:buFont typeface="Arial" panose="020B0604020202020204" pitchFamily="34" charset="0"/>
              <a:buChar char="•"/>
            </a:pPr>
            <a:r>
              <a:rPr lang="de-DE" b="1" dirty="0"/>
              <a:t>Agentic systems</a:t>
            </a:r>
            <a:r>
              <a:rPr lang="de-DE" dirty="0"/>
              <a:t> provide a solution</a:t>
            </a:r>
          </a:p>
          <a:p>
            <a:endParaRPr lang="de-DE" b="1" dirty="0"/>
          </a:p>
          <a:p>
            <a:r>
              <a:rPr lang="de-DE" b="1" dirty="0"/>
              <a:t>Increased transparency</a:t>
            </a:r>
            <a:r>
              <a:rPr lang="de-DE" dirty="0"/>
              <a:t>:</a:t>
            </a:r>
          </a:p>
          <a:p>
            <a:pPr marL="285750" indent="-285750">
              <a:buFont typeface="Arial" panose="020B0604020202020204" pitchFamily="34" charset="0"/>
              <a:buChar char="•"/>
            </a:pPr>
            <a:r>
              <a:rPr lang="de-DE" dirty="0"/>
              <a:t>logs of tool calls and outputs</a:t>
            </a:r>
          </a:p>
          <a:p>
            <a:endParaRPr lang="de-DE" dirty="0"/>
          </a:p>
          <a:p>
            <a:r>
              <a:rPr lang="de-DE" b="1" dirty="0"/>
              <a:t>State of the art in CXR-VQA</a:t>
            </a:r>
            <a:endParaRPr lang="de-DE" dirty="0"/>
          </a:p>
          <a:p>
            <a:r>
              <a:rPr lang="de-DE" dirty="0"/>
              <a:t> </a:t>
            </a:r>
          </a:p>
          <a:p>
            <a:pPr lvl="1" indent="0">
              <a:buNone/>
            </a:pPr>
            <a:r>
              <a:rPr lang="de-DE" b="1" dirty="0"/>
              <a:t>		</a:t>
            </a:r>
          </a:p>
          <a:p>
            <a:pPr lvl="1" indent="0">
              <a:buNone/>
            </a:pPr>
            <a:r>
              <a:rPr lang="de-DE" b="1" dirty="0"/>
              <a:t>	</a:t>
            </a:r>
            <a:r>
              <a:rPr lang="de-DE" dirty="0"/>
              <a:t>Provides a </a:t>
            </a:r>
            <a:r>
              <a:rPr lang="de-DE" b="1" dirty="0"/>
              <a:t>unified framework </a:t>
            </a:r>
            <a:r>
              <a:rPr lang="de-DE" dirty="0"/>
              <a:t>to leverage </a:t>
            </a:r>
            <a:r>
              <a:rPr lang="de-DE" b="1" dirty="0"/>
              <a:t>strengths of different models</a:t>
            </a:r>
          </a:p>
          <a:p>
            <a:pPr lvl="1" indent="0">
              <a:buNone/>
            </a:pPr>
            <a:r>
              <a:rPr lang="de-DE" dirty="0"/>
              <a:t>		</a:t>
            </a:r>
          </a:p>
          <a:p>
            <a:pPr marL="646113" lvl="2" indent="-285750">
              <a:buFont typeface="Arial" panose="020B0604020202020204" pitchFamily="34" charset="0"/>
              <a:buChar char="•"/>
            </a:pPr>
            <a:endParaRPr lang="de-DE" dirty="0"/>
          </a:p>
          <a:p>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dirty="0"/>
          </a:p>
        </p:txBody>
      </p:sp>
      <p:sp>
        <p:nvSpPr>
          <p:cNvPr id="4" name="Foliennummernplatzhalter 3">
            <a:extLst>
              <a:ext uri="{FF2B5EF4-FFF2-40B4-BE49-F238E27FC236}">
                <a16:creationId xmlns:a16="http://schemas.microsoft.com/office/drawing/2014/main" id="{05BF2028-2DA8-5546-A629-598D947D5D1C}"/>
              </a:ext>
            </a:extLst>
          </p:cNvPr>
          <p:cNvSpPr>
            <a:spLocks noGrp="1"/>
          </p:cNvSpPr>
          <p:nvPr>
            <p:ph type="sldNum" sz="quarter" idx="11"/>
          </p:nvPr>
        </p:nvSpPr>
        <p:spPr/>
        <p:txBody>
          <a:bodyPr/>
          <a:lstStyle/>
          <a:p>
            <a:fld id="{CE58CB1E-F828-4F11-99E0-327109AF9DA4}" type="slidenum">
              <a:rPr lang="de-DE" smtClean="0"/>
              <a:pPr/>
              <a:t>24</a:t>
            </a:fld>
            <a:endParaRPr lang="de-DE" dirty="0"/>
          </a:p>
        </p:txBody>
      </p:sp>
      <p:sp>
        <p:nvSpPr>
          <p:cNvPr id="6" name="Fußzeilenplatzhalter 4">
            <a:extLst>
              <a:ext uri="{FF2B5EF4-FFF2-40B4-BE49-F238E27FC236}">
                <a16:creationId xmlns:a16="http://schemas.microsoft.com/office/drawing/2014/main" id="{ACA120D7-9321-18A2-679F-81CD92B95E95}"/>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A7B03739-8B9B-4E2F-428E-C455FCF57802}"/>
              </a:ext>
            </a:extLst>
          </p:cNvPr>
          <p:cNvSpPr>
            <a:spLocks noGrp="1"/>
          </p:cNvSpPr>
          <p:nvPr>
            <p:ph type="title"/>
          </p:nvPr>
        </p:nvSpPr>
        <p:spPr>
          <a:xfrm>
            <a:off x="319090" y="994334"/>
            <a:ext cx="8508999" cy="410369"/>
          </a:xfrm>
          <a:prstGeom prst="rect">
            <a:avLst/>
          </a:prstGeom>
        </p:spPr>
        <p:txBody>
          <a:bodyPr/>
          <a:lstStyle/>
          <a:p>
            <a:r>
              <a:rPr lang="de-DE" dirty="0"/>
              <a:t>Conclusion on </a:t>
            </a:r>
            <a:r>
              <a:rPr lang="de-DE" b="1" dirty="0"/>
              <a:t>MedRAX</a:t>
            </a:r>
          </a:p>
        </p:txBody>
      </p:sp>
      <p:sp>
        <p:nvSpPr>
          <p:cNvPr id="15" name="Arrow: Right 14">
            <a:extLst>
              <a:ext uri="{FF2B5EF4-FFF2-40B4-BE49-F238E27FC236}">
                <a16:creationId xmlns:a16="http://schemas.microsoft.com/office/drawing/2014/main" id="{15EB5CFE-CF2D-04F4-EA87-F239B4AF8110}"/>
              </a:ext>
            </a:extLst>
          </p:cNvPr>
          <p:cNvSpPr/>
          <p:nvPr/>
        </p:nvSpPr>
        <p:spPr>
          <a:xfrm>
            <a:off x="432344" y="5302340"/>
            <a:ext cx="725360" cy="3079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16" name="Picture 15">
            <a:extLst>
              <a:ext uri="{FF2B5EF4-FFF2-40B4-BE49-F238E27FC236}">
                <a16:creationId xmlns:a16="http://schemas.microsoft.com/office/drawing/2014/main" id="{F716B3D4-F312-5248-819A-F76658A1BCC4}"/>
              </a:ext>
            </a:extLst>
          </p:cNvPr>
          <p:cNvPicPr>
            <a:picLocks noChangeAspect="1"/>
          </p:cNvPicPr>
          <p:nvPr/>
        </p:nvPicPr>
        <p:blipFill>
          <a:blip r:embed="rId3"/>
          <a:stretch>
            <a:fillRect/>
          </a:stretch>
        </p:blipFill>
        <p:spPr>
          <a:xfrm>
            <a:off x="6494004" y="2573745"/>
            <a:ext cx="2131754" cy="2257152"/>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A125A9D3-7989-118E-1C56-C539425BB78D}"/>
                  </a:ext>
                </a:extLst>
              </p14:cNvPr>
              <p14:cNvContentPartPr/>
              <p14:nvPr/>
            </p14:nvContentPartPr>
            <p14:xfrm>
              <a:off x="7423137" y="3290673"/>
              <a:ext cx="189126" cy="77460"/>
            </p14:xfrm>
          </p:contentPart>
        </mc:Choice>
        <mc:Fallback xmlns="">
          <p:pic>
            <p:nvPicPr>
              <p:cNvPr id="17" name="Ink 16">
                <a:extLst>
                  <a:ext uri="{FF2B5EF4-FFF2-40B4-BE49-F238E27FC236}">
                    <a16:creationId xmlns:a16="http://schemas.microsoft.com/office/drawing/2014/main" id="{A125A9D3-7989-118E-1C56-C539425BB78D}"/>
                  </a:ext>
                </a:extLst>
              </p:cNvPr>
              <p:cNvPicPr/>
              <p:nvPr/>
            </p:nvPicPr>
            <p:blipFill>
              <a:blip r:embed="rId5"/>
              <a:stretch>
                <a:fillRect/>
              </a:stretch>
            </p:blipFill>
            <p:spPr>
              <a:xfrm>
                <a:off x="7417013" y="3284548"/>
                <a:ext cx="201374" cy="89709"/>
              </a:xfrm>
              <a:prstGeom prst="rect">
                <a:avLst/>
              </a:prstGeom>
            </p:spPr>
          </p:pic>
        </mc:Fallback>
      </mc:AlternateContent>
    </p:spTree>
    <p:extLst>
      <p:ext uri="{BB962C8B-B14F-4D97-AF65-F5344CB8AC3E}">
        <p14:creationId xmlns:p14="http://schemas.microsoft.com/office/powerpoint/2010/main" val="56193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F091-8FD9-3908-BA96-FB81DF94DE9A}"/>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7B6CC080-9809-2C3F-FC4D-6EFDA6C6D9C1}"/>
              </a:ext>
            </a:extLst>
          </p:cNvPr>
          <p:cNvSpPr>
            <a:spLocks noGrp="1"/>
          </p:cNvSpPr>
          <p:nvPr>
            <p:ph idx="1"/>
          </p:nvPr>
        </p:nvSpPr>
        <p:spPr>
          <a:xfrm>
            <a:off x="390018" y="1972822"/>
            <a:ext cx="8436990" cy="4356735"/>
          </a:xfrm>
        </p:spPr>
        <p:txBody>
          <a:bodyPr/>
          <a:lstStyle/>
          <a:p>
            <a:pPr lvl="1" indent="0">
              <a:buNone/>
            </a:pPr>
            <a:r>
              <a:rPr lang="de-DE" dirty="0"/>
              <a:t>		</a:t>
            </a:r>
          </a:p>
          <a:p>
            <a:pPr marL="646113" lvl="2" indent="-285750">
              <a:buFont typeface="Arial" panose="020B0604020202020204" pitchFamily="34" charset="0"/>
              <a:buChar char="•"/>
            </a:pPr>
            <a:endParaRPr lang="de-DE" dirty="0"/>
          </a:p>
          <a:p>
            <a:r>
              <a:rPr lang="de-DE" dirty="0"/>
              <a:t> </a:t>
            </a:r>
          </a:p>
          <a:p>
            <a:pPr marL="285750" indent="-285750">
              <a:buFont typeface="Arial" panose="020B0604020202020204" pitchFamily="34" charset="0"/>
              <a:buChar char="•"/>
            </a:pPr>
            <a:endParaRPr lang="de-DE" dirty="0"/>
          </a:p>
          <a:p>
            <a:endParaRPr lang="de-DE" sz="3200" b="1" dirty="0"/>
          </a:p>
          <a:p>
            <a:r>
              <a:rPr lang="de-DE" sz="3200" b="1" dirty="0"/>
              <a:t>		Questions?</a:t>
            </a:r>
          </a:p>
          <a:p>
            <a:pPr marL="285750" indent="-285750">
              <a:buFont typeface="Arial" panose="020B0604020202020204" pitchFamily="34" charset="0"/>
              <a:buChar char="•"/>
            </a:pPr>
            <a:endParaRPr dirty="0"/>
          </a:p>
        </p:txBody>
      </p:sp>
      <p:sp>
        <p:nvSpPr>
          <p:cNvPr id="4" name="Foliennummernplatzhalter 3">
            <a:extLst>
              <a:ext uri="{FF2B5EF4-FFF2-40B4-BE49-F238E27FC236}">
                <a16:creationId xmlns:a16="http://schemas.microsoft.com/office/drawing/2014/main" id="{E41A3286-A5EA-ED81-D699-D6571D29A12E}"/>
              </a:ext>
            </a:extLst>
          </p:cNvPr>
          <p:cNvSpPr>
            <a:spLocks noGrp="1"/>
          </p:cNvSpPr>
          <p:nvPr>
            <p:ph type="sldNum" sz="quarter" idx="11"/>
          </p:nvPr>
        </p:nvSpPr>
        <p:spPr/>
        <p:txBody>
          <a:bodyPr/>
          <a:lstStyle/>
          <a:p>
            <a:fld id="{CE58CB1E-F828-4F11-99E0-327109AF9DA4}" type="slidenum">
              <a:rPr lang="de-DE" smtClean="0"/>
              <a:pPr/>
              <a:t>25</a:t>
            </a:fld>
            <a:endParaRPr lang="de-DE" dirty="0"/>
          </a:p>
        </p:txBody>
      </p:sp>
      <p:sp>
        <p:nvSpPr>
          <p:cNvPr id="6" name="Fußzeilenplatzhalter 4">
            <a:extLst>
              <a:ext uri="{FF2B5EF4-FFF2-40B4-BE49-F238E27FC236}">
                <a16:creationId xmlns:a16="http://schemas.microsoft.com/office/drawing/2014/main" id="{F784E6C1-0AA8-8034-B968-33CD7F1C069B}"/>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8C51E311-CC2B-D2E0-A695-1BE5FAC1DD70}"/>
              </a:ext>
            </a:extLst>
          </p:cNvPr>
          <p:cNvSpPr>
            <a:spLocks noGrp="1"/>
          </p:cNvSpPr>
          <p:nvPr>
            <p:ph type="title"/>
          </p:nvPr>
        </p:nvSpPr>
        <p:spPr>
          <a:xfrm>
            <a:off x="319090" y="994334"/>
            <a:ext cx="8508999" cy="410369"/>
          </a:xfrm>
          <a:prstGeom prst="rect">
            <a:avLst/>
          </a:prstGeom>
        </p:spPr>
        <p:txBody>
          <a:bodyPr/>
          <a:lstStyle/>
          <a:p>
            <a:r>
              <a:rPr lang="de-DE" dirty="0"/>
              <a:t>Thank you for your time </a:t>
            </a:r>
            <a:r>
              <a:rPr lang="de-DE" dirty="0">
                <a:sym typeface="Wingdings" panose="05000000000000000000" pitchFamily="2" charset="2"/>
              </a:rPr>
              <a:t></a:t>
            </a:r>
            <a:endParaRPr lang="de-DE" b="1" dirty="0"/>
          </a:p>
        </p:txBody>
      </p:sp>
      <p:pic>
        <p:nvPicPr>
          <p:cNvPr id="16" name="Picture 15">
            <a:extLst>
              <a:ext uri="{FF2B5EF4-FFF2-40B4-BE49-F238E27FC236}">
                <a16:creationId xmlns:a16="http://schemas.microsoft.com/office/drawing/2014/main" id="{7E18D486-F0B2-9561-09EE-2F348BE6C099}"/>
              </a:ext>
            </a:extLst>
          </p:cNvPr>
          <p:cNvPicPr>
            <a:picLocks noChangeAspect="1"/>
          </p:cNvPicPr>
          <p:nvPr/>
        </p:nvPicPr>
        <p:blipFill>
          <a:blip r:embed="rId3"/>
          <a:stretch>
            <a:fillRect/>
          </a:stretch>
        </p:blipFill>
        <p:spPr>
          <a:xfrm>
            <a:off x="6494004" y="2573745"/>
            <a:ext cx="2131754" cy="2257152"/>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378EA5D8-6DEF-EEAC-5DA7-FD73D6234415}"/>
                  </a:ext>
                </a:extLst>
              </p14:cNvPr>
              <p14:cNvContentPartPr/>
              <p14:nvPr/>
            </p14:nvContentPartPr>
            <p14:xfrm>
              <a:off x="7423137" y="3290673"/>
              <a:ext cx="189126" cy="77460"/>
            </p14:xfrm>
          </p:contentPart>
        </mc:Choice>
        <mc:Fallback xmlns="">
          <p:pic>
            <p:nvPicPr>
              <p:cNvPr id="17" name="Ink 16">
                <a:extLst>
                  <a:ext uri="{FF2B5EF4-FFF2-40B4-BE49-F238E27FC236}">
                    <a16:creationId xmlns:a16="http://schemas.microsoft.com/office/drawing/2014/main" id="{378EA5D8-6DEF-EEAC-5DA7-FD73D6234415}"/>
                  </a:ext>
                </a:extLst>
              </p:cNvPr>
              <p:cNvPicPr/>
              <p:nvPr/>
            </p:nvPicPr>
            <p:blipFill>
              <a:blip r:embed="rId5"/>
              <a:stretch>
                <a:fillRect/>
              </a:stretch>
            </p:blipFill>
            <p:spPr>
              <a:xfrm>
                <a:off x="7417013" y="3284548"/>
                <a:ext cx="201374" cy="89709"/>
              </a:xfrm>
              <a:prstGeom prst="rect">
                <a:avLst/>
              </a:prstGeom>
            </p:spPr>
          </p:pic>
        </mc:Fallback>
      </mc:AlternateContent>
    </p:spTree>
    <p:extLst>
      <p:ext uri="{BB962C8B-B14F-4D97-AF65-F5344CB8AC3E}">
        <p14:creationId xmlns:p14="http://schemas.microsoft.com/office/powerpoint/2010/main" val="1012673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D155F-B10B-2911-3C17-8AC45CA0CF67}"/>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17EB0011-95E3-5446-6C8B-DAE91158041B}"/>
              </a:ext>
            </a:extLst>
          </p:cNvPr>
          <p:cNvSpPr>
            <a:spLocks noGrp="1"/>
          </p:cNvSpPr>
          <p:nvPr>
            <p:ph idx="1"/>
          </p:nvPr>
        </p:nvSpPr>
        <p:spPr>
          <a:xfrm>
            <a:off x="319090" y="2105024"/>
            <a:ext cx="8508999" cy="4356735"/>
          </a:xfrm>
        </p:spPr>
        <p:txBody>
          <a:bodyPr/>
          <a:lstStyle/>
          <a:p>
            <a:r>
              <a:rPr dirty="0"/>
              <a:t> </a:t>
            </a:r>
          </a:p>
        </p:txBody>
      </p:sp>
      <p:sp>
        <p:nvSpPr>
          <p:cNvPr id="4" name="Foliennummernplatzhalter 3">
            <a:extLst>
              <a:ext uri="{FF2B5EF4-FFF2-40B4-BE49-F238E27FC236}">
                <a16:creationId xmlns:a16="http://schemas.microsoft.com/office/drawing/2014/main" id="{23C4C476-FD4A-5B7F-1FDD-ABDA4D65199C}"/>
              </a:ext>
            </a:extLst>
          </p:cNvPr>
          <p:cNvSpPr>
            <a:spLocks noGrp="1"/>
          </p:cNvSpPr>
          <p:nvPr>
            <p:ph type="sldNum" sz="quarter" idx="11"/>
          </p:nvPr>
        </p:nvSpPr>
        <p:spPr/>
        <p:txBody>
          <a:bodyPr/>
          <a:lstStyle/>
          <a:p>
            <a:fld id="{CE58CB1E-F828-4F11-99E0-327109AF9DA4}" type="slidenum">
              <a:rPr lang="de-DE" smtClean="0"/>
              <a:pPr/>
              <a:t>26</a:t>
            </a:fld>
            <a:endParaRPr lang="de-DE" dirty="0"/>
          </a:p>
        </p:txBody>
      </p:sp>
      <p:sp>
        <p:nvSpPr>
          <p:cNvPr id="6" name="Fußzeilenplatzhalter 4">
            <a:extLst>
              <a:ext uri="{FF2B5EF4-FFF2-40B4-BE49-F238E27FC236}">
                <a16:creationId xmlns:a16="http://schemas.microsoft.com/office/drawing/2014/main" id="{AC7F8DD2-B917-909C-9E4D-8DD86FEA4A6D}"/>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703D342C-F752-A3A6-52ED-51EF719F9502}"/>
              </a:ext>
            </a:extLst>
          </p:cNvPr>
          <p:cNvSpPr>
            <a:spLocks noGrp="1"/>
          </p:cNvSpPr>
          <p:nvPr>
            <p:ph type="title"/>
          </p:nvPr>
        </p:nvSpPr>
        <p:spPr>
          <a:xfrm>
            <a:off x="319090" y="994334"/>
            <a:ext cx="8508999" cy="410369"/>
          </a:xfrm>
          <a:prstGeom prst="rect">
            <a:avLst/>
          </a:prstGeom>
        </p:spPr>
        <p:txBody>
          <a:bodyPr/>
          <a:lstStyle/>
          <a:p>
            <a:r>
              <a:rPr lang="de-DE" dirty="0"/>
              <a:t>Appendix</a:t>
            </a:r>
          </a:p>
        </p:txBody>
      </p:sp>
      <p:pic>
        <p:nvPicPr>
          <p:cNvPr id="7" name="Picture 6">
            <a:extLst>
              <a:ext uri="{FF2B5EF4-FFF2-40B4-BE49-F238E27FC236}">
                <a16:creationId xmlns:a16="http://schemas.microsoft.com/office/drawing/2014/main" id="{9C1A7F23-2884-2AC4-CB87-F983DFA59E71}"/>
              </a:ext>
            </a:extLst>
          </p:cNvPr>
          <p:cNvPicPr>
            <a:picLocks noChangeAspect="1"/>
          </p:cNvPicPr>
          <p:nvPr/>
        </p:nvPicPr>
        <p:blipFill>
          <a:blip r:embed="rId3"/>
          <a:stretch>
            <a:fillRect/>
          </a:stretch>
        </p:blipFill>
        <p:spPr>
          <a:xfrm>
            <a:off x="2369067" y="520281"/>
            <a:ext cx="4775808" cy="6197938"/>
          </a:xfrm>
          <a:prstGeom prst="rect">
            <a:avLst/>
          </a:prstGeom>
        </p:spPr>
      </p:pic>
    </p:spTree>
    <p:extLst>
      <p:ext uri="{BB962C8B-B14F-4D97-AF65-F5344CB8AC3E}">
        <p14:creationId xmlns:p14="http://schemas.microsoft.com/office/powerpoint/2010/main" val="3590476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4BE30-0CB8-C9AC-3305-7C328AD50216}"/>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43911228-3B90-9AF8-FD15-D031EE961954}"/>
              </a:ext>
            </a:extLst>
          </p:cNvPr>
          <p:cNvSpPr>
            <a:spLocks noGrp="1"/>
          </p:cNvSpPr>
          <p:nvPr>
            <p:ph type="sldNum" sz="quarter" idx="11"/>
          </p:nvPr>
        </p:nvSpPr>
        <p:spPr/>
        <p:txBody>
          <a:bodyPr/>
          <a:lstStyle/>
          <a:p>
            <a:fld id="{CE58CB1E-F828-4F11-99E0-327109AF9DA4}" type="slidenum">
              <a:rPr lang="de-DE" smtClean="0"/>
              <a:pPr/>
              <a:t>27</a:t>
            </a:fld>
            <a:endParaRPr lang="de-DE" dirty="0"/>
          </a:p>
        </p:txBody>
      </p:sp>
      <p:sp>
        <p:nvSpPr>
          <p:cNvPr id="6" name="Fußzeilenplatzhalter 4">
            <a:extLst>
              <a:ext uri="{FF2B5EF4-FFF2-40B4-BE49-F238E27FC236}">
                <a16:creationId xmlns:a16="http://schemas.microsoft.com/office/drawing/2014/main" id="{3A2E7011-8188-81D1-B39E-83A6EBF26D5B}"/>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9EED1203-1608-9BB1-576C-17B9E02EE0D4}"/>
              </a:ext>
            </a:extLst>
          </p:cNvPr>
          <p:cNvSpPr>
            <a:spLocks noGrp="1"/>
          </p:cNvSpPr>
          <p:nvPr>
            <p:ph type="title"/>
          </p:nvPr>
        </p:nvSpPr>
        <p:spPr>
          <a:xfrm>
            <a:off x="319090" y="994334"/>
            <a:ext cx="8508999" cy="410369"/>
          </a:xfrm>
          <a:prstGeom prst="rect">
            <a:avLst/>
          </a:prstGeom>
        </p:spPr>
        <p:txBody>
          <a:bodyPr/>
          <a:lstStyle/>
          <a:p>
            <a:r>
              <a:rPr lang="de-DE" dirty="0"/>
              <a:t>An interesting case study  vs.  GPT-4o</a:t>
            </a:r>
          </a:p>
        </p:txBody>
      </p:sp>
      <p:sp>
        <p:nvSpPr>
          <p:cNvPr id="7" name="Content Placeholder 6">
            <a:extLst>
              <a:ext uri="{FF2B5EF4-FFF2-40B4-BE49-F238E27FC236}">
                <a16:creationId xmlns:a16="http://schemas.microsoft.com/office/drawing/2014/main" id="{E10792BB-664B-598E-376B-668918E565B8}"/>
              </a:ext>
            </a:extLst>
          </p:cNvPr>
          <p:cNvSpPr>
            <a:spLocks noGrp="1"/>
          </p:cNvSpPr>
          <p:nvPr>
            <p:ph idx="1"/>
          </p:nvPr>
        </p:nvSpPr>
        <p:spPr/>
        <p:txBody>
          <a:bodyPr/>
          <a:lstStyle/>
          <a:p>
            <a:endParaRPr lang="de-DE"/>
          </a:p>
        </p:txBody>
      </p:sp>
      <p:pic>
        <p:nvPicPr>
          <p:cNvPr id="9" name="Picture 8">
            <a:extLst>
              <a:ext uri="{FF2B5EF4-FFF2-40B4-BE49-F238E27FC236}">
                <a16:creationId xmlns:a16="http://schemas.microsoft.com/office/drawing/2014/main" id="{9641C4CD-513F-1E53-AC92-97A86A977A66}"/>
              </a:ext>
            </a:extLst>
          </p:cNvPr>
          <p:cNvPicPr>
            <a:picLocks noChangeAspect="1"/>
          </p:cNvPicPr>
          <p:nvPr/>
        </p:nvPicPr>
        <p:blipFill>
          <a:blip r:embed="rId3"/>
          <a:stretch>
            <a:fillRect/>
          </a:stretch>
        </p:blipFill>
        <p:spPr>
          <a:xfrm>
            <a:off x="188361" y="2207621"/>
            <a:ext cx="8767277" cy="2661625"/>
          </a:xfrm>
          <a:prstGeom prst="rect">
            <a:avLst/>
          </a:prstGeom>
        </p:spPr>
      </p:pic>
    </p:spTree>
    <p:extLst>
      <p:ext uri="{BB962C8B-B14F-4D97-AF65-F5344CB8AC3E}">
        <p14:creationId xmlns:p14="http://schemas.microsoft.com/office/powerpoint/2010/main" val="341098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C308A-0450-C65D-137B-4249B2B17A20}"/>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C9C8892F-4CC6-E86C-0135-0DF555054BEA}"/>
              </a:ext>
            </a:extLst>
          </p:cNvPr>
          <p:cNvSpPr>
            <a:spLocks noGrp="1"/>
          </p:cNvSpPr>
          <p:nvPr>
            <p:ph idx="1"/>
          </p:nvPr>
        </p:nvSpPr>
        <p:spPr>
          <a:xfrm>
            <a:off x="319090" y="2105024"/>
            <a:ext cx="8508999" cy="4356735"/>
          </a:xfrm>
        </p:spPr>
        <p:txBody>
          <a:bodyPr/>
          <a:lstStyle/>
          <a:p>
            <a:r>
              <a:rPr dirty="0"/>
              <a:t> </a:t>
            </a:r>
          </a:p>
        </p:txBody>
      </p:sp>
      <p:sp>
        <p:nvSpPr>
          <p:cNvPr id="4" name="Foliennummernplatzhalter 3">
            <a:extLst>
              <a:ext uri="{FF2B5EF4-FFF2-40B4-BE49-F238E27FC236}">
                <a16:creationId xmlns:a16="http://schemas.microsoft.com/office/drawing/2014/main" id="{1FA026B0-6D4D-B1C6-D185-F6C66F690410}"/>
              </a:ext>
            </a:extLst>
          </p:cNvPr>
          <p:cNvSpPr>
            <a:spLocks noGrp="1"/>
          </p:cNvSpPr>
          <p:nvPr>
            <p:ph type="sldNum" sz="quarter" idx="11"/>
          </p:nvPr>
        </p:nvSpPr>
        <p:spPr/>
        <p:txBody>
          <a:bodyPr/>
          <a:lstStyle/>
          <a:p>
            <a:fld id="{CE58CB1E-F828-4F11-99E0-327109AF9DA4}" type="slidenum">
              <a:rPr lang="de-DE" smtClean="0"/>
              <a:pPr/>
              <a:t>28</a:t>
            </a:fld>
            <a:endParaRPr lang="de-DE" dirty="0"/>
          </a:p>
        </p:txBody>
      </p:sp>
      <p:sp>
        <p:nvSpPr>
          <p:cNvPr id="6" name="Fußzeilenplatzhalter 4">
            <a:extLst>
              <a:ext uri="{FF2B5EF4-FFF2-40B4-BE49-F238E27FC236}">
                <a16:creationId xmlns:a16="http://schemas.microsoft.com/office/drawing/2014/main" id="{801A9C5A-0CB2-96AD-3AB6-6DBC06120129}"/>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6EBC7606-E9F3-8DAF-96EF-04F989D43E85}"/>
              </a:ext>
            </a:extLst>
          </p:cNvPr>
          <p:cNvSpPr>
            <a:spLocks noGrp="1"/>
          </p:cNvSpPr>
          <p:nvPr>
            <p:ph type="title"/>
          </p:nvPr>
        </p:nvSpPr>
        <p:spPr>
          <a:xfrm>
            <a:off x="319090" y="994334"/>
            <a:ext cx="8508999" cy="410369"/>
          </a:xfrm>
          <a:prstGeom prst="rect">
            <a:avLst/>
          </a:prstGeom>
        </p:spPr>
        <p:txBody>
          <a:bodyPr/>
          <a:lstStyle/>
          <a:p>
            <a:r>
              <a:rPr lang="de-DE" dirty="0"/>
              <a:t>Appendix</a:t>
            </a:r>
          </a:p>
        </p:txBody>
      </p:sp>
      <p:sp>
        <p:nvSpPr>
          <p:cNvPr id="8" name="TextBox 7">
            <a:extLst>
              <a:ext uri="{FF2B5EF4-FFF2-40B4-BE49-F238E27FC236}">
                <a16:creationId xmlns:a16="http://schemas.microsoft.com/office/drawing/2014/main" id="{BC842E8C-A8A3-F933-EF70-1E672A962CEB}"/>
              </a:ext>
            </a:extLst>
          </p:cNvPr>
          <p:cNvSpPr txBox="1"/>
          <p:nvPr/>
        </p:nvSpPr>
        <p:spPr>
          <a:xfrm>
            <a:off x="371077" y="1979961"/>
            <a:ext cx="8401846" cy="3693319"/>
          </a:xfrm>
          <a:prstGeom prst="rect">
            <a:avLst/>
          </a:prstGeom>
          <a:noFill/>
        </p:spPr>
        <p:txBody>
          <a:bodyPr wrap="square">
            <a:spAutoFit/>
          </a:bodyPr>
          <a:lstStyle/>
          <a:p>
            <a:r>
              <a:rPr lang="en-US" dirty="0" err="1"/>
              <a:t>MedRAX</a:t>
            </a:r>
            <a:r>
              <a:rPr lang="en-US" dirty="0"/>
              <a:t> employs the following </a:t>
            </a:r>
            <a:r>
              <a:rPr lang="en-US" b="1" dirty="0"/>
              <a:t>system prompt </a:t>
            </a:r>
            <a:r>
              <a:rPr lang="en-US" dirty="0"/>
              <a:t>to guide the reasoning engine: </a:t>
            </a:r>
          </a:p>
          <a:p>
            <a:endParaRPr lang="en-US" dirty="0"/>
          </a:p>
          <a:p>
            <a:r>
              <a:rPr lang="en-US" dirty="0"/>
              <a:t>“You are an expert medical AI assistant who can answer any medical questions and analyze medical images similar to a doctor.</a:t>
            </a:r>
          </a:p>
          <a:p>
            <a:endParaRPr lang="en-US" dirty="0"/>
          </a:p>
          <a:p>
            <a:r>
              <a:rPr lang="en-US" dirty="0"/>
              <a:t>Solve using your own vision and reasoning and use tools to complement your reasoning. </a:t>
            </a:r>
          </a:p>
          <a:p>
            <a:r>
              <a:rPr lang="en-US" dirty="0"/>
              <a:t>Make multiple tool calls in parallel or sequence as needed for comprehensive answers. </a:t>
            </a:r>
          </a:p>
          <a:p>
            <a:r>
              <a:rPr lang="en-US" dirty="0"/>
              <a:t>Critically think about and criticize the tool outputs.</a:t>
            </a:r>
          </a:p>
          <a:p>
            <a:endParaRPr lang="en-US" dirty="0"/>
          </a:p>
          <a:p>
            <a:r>
              <a:rPr lang="en-US" dirty="0"/>
              <a:t>If you need to look up some information before asking a follow up question, you are allowed to do that.”</a:t>
            </a:r>
            <a:endParaRPr lang="de-DE" dirty="0"/>
          </a:p>
        </p:txBody>
      </p:sp>
    </p:spTree>
    <p:extLst>
      <p:ext uri="{BB962C8B-B14F-4D97-AF65-F5344CB8AC3E}">
        <p14:creationId xmlns:p14="http://schemas.microsoft.com/office/powerpoint/2010/main" val="1117919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EFDB3-9A29-5A27-0013-443CC4961247}"/>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BBB05FEF-C9C5-EE90-AFB2-CA2D7B31DECF}"/>
              </a:ext>
            </a:extLst>
          </p:cNvPr>
          <p:cNvSpPr>
            <a:spLocks noGrp="1"/>
          </p:cNvSpPr>
          <p:nvPr>
            <p:ph idx="1"/>
          </p:nvPr>
        </p:nvSpPr>
        <p:spPr>
          <a:xfrm>
            <a:off x="319090" y="2105024"/>
            <a:ext cx="8508999" cy="4356735"/>
          </a:xfrm>
        </p:spPr>
        <p:txBody>
          <a:bodyPr/>
          <a:lstStyle/>
          <a:p>
            <a:r>
              <a:rPr dirty="0"/>
              <a:t> </a:t>
            </a:r>
          </a:p>
        </p:txBody>
      </p:sp>
      <p:sp>
        <p:nvSpPr>
          <p:cNvPr id="4" name="Foliennummernplatzhalter 3">
            <a:extLst>
              <a:ext uri="{FF2B5EF4-FFF2-40B4-BE49-F238E27FC236}">
                <a16:creationId xmlns:a16="http://schemas.microsoft.com/office/drawing/2014/main" id="{2B50BEA2-7E70-B118-B3A2-F178597C51D0}"/>
              </a:ext>
            </a:extLst>
          </p:cNvPr>
          <p:cNvSpPr>
            <a:spLocks noGrp="1"/>
          </p:cNvSpPr>
          <p:nvPr>
            <p:ph type="sldNum" sz="quarter" idx="11"/>
          </p:nvPr>
        </p:nvSpPr>
        <p:spPr/>
        <p:txBody>
          <a:bodyPr/>
          <a:lstStyle/>
          <a:p>
            <a:fld id="{CE58CB1E-F828-4F11-99E0-327109AF9DA4}" type="slidenum">
              <a:rPr lang="de-DE" smtClean="0"/>
              <a:pPr/>
              <a:t>29</a:t>
            </a:fld>
            <a:endParaRPr lang="de-DE" dirty="0"/>
          </a:p>
        </p:txBody>
      </p:sp>
      <p:sp>
        <p:nvSpPr>
          <p:cNvPr id="6" name="Fußzeilenplatzhalter 4">
            <a:extLst>
              <a:ext uri="{FF2B5EF4-FFF2-40B4-BE49-F238E27FC236}">
                <a16:creationId xmlns:a16="http://schemas.microsoft.com/office/drawing/2014/main" id="{9DAA1EF2-1AA8-73A8-09DF-D3959F2FACA8}"/>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F9A7A278-16B2-8D62-B1D9-0CAA4D256C16}"/>
              </a:ext>
            </a:extLst>
          </p:cNvPr>
          <p:cNvSpPr>
            <a:spLocks noGrp="1"/>
          </p:cNvSpPr>
          <p:nvPr>
            <p:ph type="title"/>
          </p:nvPr>
        </p:nvSpPr>
        <p:spPr>
          <a:xfrm>
            <a:off x="319090" y="994334"/>
            <a:ext cx="8508999" cy="410369"/>
          </a:xfrm>
          <a:prstGeom prst="rect">
            <a:avLst/>
          </a:prstGeom>
        </p:spPr>
        <p:txBody>
          <a:bodyPr/>
          <a:lstStyle/>
          <a:p>
            <a:r>
              <a:rPr lang="de-DE" dirty="0"/>
              <a:t>Appendix</a:t>
            </a:r>
          </a:p>
        </p:txBody>
      </p:sp>
      <p:pic>
        <p:nvPicPr>
          <p:cNvPr id="7" name="Picture 6">
            <a:extLst>
              <a:ext uri="{FF2B5EF4-FFF2-40B4-BE49-F238E27FC236}">
                <a16:creationId xmlns:a16="http://schemas.microsoft.com/office/drawing/2014/main" id="{F7BDCEF7-7D8C-228B-98A3-5D6E383480CE}"/>
              </a:ext>
            </a:extLst>
          </p:cNvPr>
          <p:cNvPicPr>
            <a:picLocks noChangeAspect="1"/>
          </p:cNvPicPr>
          <p:nvPr/>
        </p:nvPicPr>
        <p:blipFill>
          <a:blip r:embed="rId3"/>
          <a:stretch>
            <a:fillRect/>
          </a:stretch>
        </p:blipFill>
        <p:spPr>
          <a:xfrm>
            <a:off x="198023" y="1663595"/>
            <a:ext cx="8767856" cy="1955906"/>
          </a:xfrm>
          <a:prstGeom prst="rect">
            <a:avLst/>
          </a:prstGeom>
        </p:spPr>
      </p:pic>
    </p:spTree>
    <p:extLst>
      <p:ext uri="{BB962C8B-B14F-4D97-AF65-F5344CB8AC3E}">
        <p14:creationId xmlns:p14="http://schemas.microsoft.com/office/powerpoint/2010/main" val="234329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92F1D-D009-AD62-879D-7052A313C9A3}"/>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68B2A532-9B3B-E7C7-7F43-476DFC7C22C2}"/>
              </a:ext>
            </a:extLst>
          </p:cNvPr>
          <p:cNvSpPr>
            <a:spLocks noGrp="1"/>
          </p:cNvSpPr>
          <p:nvPr>
            <p:ph idx="1"/>
          </p:nvPr>
        </p:nvSpPr>
        <p:spPr>
          <a:xfrm>
            <a:off x="319090" y="2105025"/>
            <a:ext cx="8508999" cy="457626"/>
          </a:xfrm>
        </p:spPr>
        <p:txBody>
          <a:bodyPr/>
          <a:lstStyle/>
          <a:p>
            <a:r>
              <a:rPr b="1" dirty="0">
                <a:solidFill>
                  <a:schemeClr val="bg2"/>
                </a:solidFill>
              </a:rPr>
              <a:t>Task-specific </a:t>
            </a:r>
            <a:r>
              <a:rPr lang="de-DE" b="1" dirty="0">
                <a:solidFill>
                  <a:schemeClr val="bg2"/>
                </a:solidFill>
              </a:rPr>
              <a:t>models		      </a:t>
            </a:r>
            <a:r>
              <a:rPr b="1" dirty="0">
                <a:solidFill>
                  <a:schemeClr val="bg2"/>
                </a:solidFill>
              </a:rPr>
              <a:t>vs.		Foundation Models</a:t>
            </a:r>
          </a:p>
          <a:p>
            <a:endParaRPr lang="de-DE" b="1" dirty="0"/>
          </a:p>
          <a:p>
            <a:r>
              <a:rPr lang="de-DE" b="1" dirty="0"/>
              <a:t>Segmentation:</a:t>
            </a:r>
          </a:p>
          <a:p>
            <a:pPr marL="461963" lvl="1" indent="-285750">
              <a:buFont typeface="Arial" panose="020B0604020202020204" pitchFamily="34" charset="0"/>
              <a:buChar char="•"/>
            </a:pPr>
            <a:r>
              <a:rPr lang="de-DE" dirty="0"/>
              <a:t>MedSAM, PSPNet, ...</a:t>
            </a:r>
          </a:p>
          <a:p>
            <a:r>
              <a:rPr lang="de-DE" b="1" dirty="0"/>
              <a:t>Grounding:</a:t>
            </a:r>
          </a:p>
          <a:p>
            <a:pPr marL="461963" lvl="1" indent="-285750">
              <a:buFont typeface="Arial" panose="020B0604020202020204" pitchFamily="34" charset="0"/>
              <a:buChar char="•"/>
            </a:pPr>
            <a:r>
              <a:rPr lang="de-DE" dirty="0"/>
              <a:t>Maira-2, ..</a:t>
            </a:r>
          </a:p>
          <a:p>
            <a:r>
              <a:rPr lang="de-DE" b="1" dirty="0"/>
              <a:t>Report Generation:</a:t>
            </a:r>
          </a:p>
          <a:p>
            <a:pPr marL="461963" lvl="1" indent="-285750">
              <a:buFont typeface="Arial" panose="020B0604020202020204" pitchFamily="34" charset="0"/>
              <a:buChar char="•"/>
            </a:pPr>
            <a:r>
              <a:rPr lang="de-DE" dirty="0"/>
              <a:t>Chestbiox-gen, ...</a:t>
            </a:r>
            <a:endParaRPr lang="de-DE" b="1" dirty="0"/>
          </a:p>
          <a:p>
            <a:r>
              <a:rPr lang="de-DE" b="1" dirty="0"/>
              <a:t>Disease Classification:</a:t>
            </a:r>
          </a:p>
          <a:p>
            <a:pPr marL="461963" lvl="1" indent="-285750">
              <a:buFont typeface="Arial" panose="020B0604020202020204" pitchFamily="34" charset="0"/>
              <a:buChar char="•"/>
            </a:pPr>
            <a:r>
              <a:rPr lang="de-DE" dirty="0"/>
              <a:t>CheXNet, TorchXRayVision,...</a:t>
            </a:r>
          </a:p>
          <a:p>
            <a:r>
              <a:rPr lang="de-DE" dirty="0"/>
              <a:t> ...</a:t>
            </a:r>
          </a:p>
          <a:p>
            <a:pPr lvl="1" indent="0">
              <a:buNone/>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dirty="0"/>
          </a:p>
        </p:txBody>
      </p:sp>
      <p:sp>
        <p:nvSpPr>
          <p:cNvPr id="4" name="Foliennummernplatzhalter 3">
            <a:extLst>
              <a:ext uri="{FF2B5EF4-FFF2-40B4-BE49-F238E27FC236}">
                <a16:creationId xmlns:a16="http://schemas.microsoft.com/office/drawing/2014/main" id="{0A3B21A1-BA09-C9EB-7F4C-0ED537E6B75C}"/>
              </a:ext>
            </a:extLst>
          </p:cNvPr>
          <p:cNvSpPr>
            <a:spLocks noGrp="1"/>
          </p:cNvSpPr>
          <p:nvPr>
            <p:ph type="sldNum" sz="quarter" idx="11"/>
          </p:nvPr>
        </p:nvSpPr>
        <p:spPr/>
        <p:txBody>
          <a:bodyPr/>
          <a:lstStyle/>
          <a:p>
            <a:fld id="{CE58CB1E-F828-4F11-99E0-327109AF9DA4}" type="slidenum">
              <a:rPr lang="de-DE" smtClean="0"/>
              <a:pPr/>
              <a:t>3</a:t>
            </a:fld>
            <a:endParaRPr lang="de-DE" dirty="0"/>
          </a:p>
        </p:txBody>
      </p:sp>
      <p:sp>
        <p:nvSpPr>
          <p:cNvPr id="6" name="Fußzeilenplatzhalter 4">
            <a:extLst>
              <a:ext uri="{FF2B5EF4-FFF2-40B4-BE49-F238E27FC236}">
                <a16:creationId xmlns:a16="http://schemas.microsoft.com/office/drawing/2014/main" id="{1EF271C3-D690-5ABA-6BB5-4585A5ABA29A}"/>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54E045D1-194C-B524-AE01-65B413EC24BD}"/>
              </a:ext>
            </a:extLst>
          </p:cNvPr>
          <p:cNvSpPr>
            <a:spLocks noGrp="1"/>
          </p:cNvSpPr>
          <p:nvPr>
            <p:ph type="title"/>
          </p:nvPr>
        </p:nvSpPr>
        <p:spPr>
          <a:xfrm>
            <a:off x="319090" y="994334"/>
            <a:ext cx="8508999" cy="410369"/>
          </a:xfrm>
          <a:prstGeom prst="rect">
            <a:avLst/>
          </a:prstGeom>
        </p:spPr>
        <p:txBody>
          <a:bodyPr/>
          <a:lstStyle/>
          <a:p>
            <a:r>
              <a:rPr lang="de-DE" dirty="0"/>
              <a:t>The sea of solutions</a:t>
            </a:r>
          </a:p>
        </p:txBody>
      </p:sp>
      <p:sp>
        <p:nvSpPr>
          <p:cNvPr id="9" name="Lightning Bolt 8">
            <a:extLst>
              <a:ext uri="{FF2B5EF4-FFF2-40B4-BE49-F238E27FC236}">
                <a16:creationId xmlns:a16="http://schemas.microsoft.com/office/drawing/2014/main" id="{76D7F92C-7C31-73D7-13FF-F5E777C1AB7F}"/>
              </a:ext>
            </a:extLst>
          </p:cNvPr>
          <p:cNvSpPr/>
          <p:nvPr/>
        </p:nvSpPr>
        <p:spPr>
          <a:xfrm rot="483297">
            <a:off x="1916528" y="5429347"/>
            <a:ext cx="713898" cy="745498"/>
          </a:xfrm>
          <a:prstGeom prst="lightningBol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12" name="Inhaltsplatzhalter 1">
            <a:extLst>
              <a:ext uri="{FF2B5EF4-FFF2-40B4-BE49-F238E27FC236}">
                <a16:creationId xmlns:a16="http://schemas.microsoft.com/office/drawing/2014/main" id="{B3D50185-0505-1252-703B-D317FFF7C3F0}"/>
              </a:ext>
            </a:extLst>
          </p:cNvPr>
          <p:cNvSpPr txBox="1">
            <a:spLocks/>
          </p:cNvSpPr>
          <p:nvPr/>
        </p:nvSpPr>
        <p:spPr>
          <a:xfrm>
            <a:off x="5905941" y="2601190"/>
            <a:ext cx="2789795" cy="457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6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6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6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GPT-4(V)</a:t>
            </a:r>
          </a:p>
          <a:p>
            <a:pPr marL="285750" indent="-285750">
              <a:buFont typeface="Arial" panose="020B0604020202020204" pitchFamily="34" charset="0"/>
              <a:buChar char="•"/>
            </a:pPr>
            <a:r>
              <a:rPr lang="de-DE" dirty="0"/>
              <a:t>Llama</a:t>
            </a:r>
          </a:p>
          <a:p>
            <a:pPr marL="285750" indent="-285750">
              <a:buFont typeface="Arial" panose="020B0604020202020204" pitchFamily="34" charset="0"/>
              <a:buChar char="•"/>
            </a:pPr>
            <a:r>
              <a:rPr lang="de-DE" dirty="0"/>
              <a:t>Qwen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LLaVA-Med</a:t>
            </a:r>
          </a:p>
          <a:p>
            <a:pPr marL="285750" indent="-285750">
              <a:buFont typeface="Arial" panose="020B0604020202020204" pitchFamily="34" charset="0"/>
              <a:buChar char="•"/>
            </a:pPr>
            <a:r>
              <a:rPr lang="de-DE" dirty="0"/>
              <a:t>CheXagent</a:t>
            </a:r>
          </a:p>
          <a:p>
            <a:pPr marL="285750" indent="-285750">
              <a:buFont typeface="Arial" panose="020B0604020202020204" pitchFamily="34" charset="0"/>
              <a:buChar char="•"/>
            </a:pPr>
            <a:r>
              <a:rPr lang="de-DE" dirty="0"/>
              <a:t>...</a:t>
            </a:r>
          </a:p>
        </p:txBody>
      </p:sp>
      <p:sp>
        <p:nvSpPr>
          <p:cNvPr id="13" name="TextBox 12">
            <a:extLst>
              <a:ext uri="{FF2B5EF4-FFF2-40B4-BE49-F238E27FC236}">
                <a16:creationId xmlns:a16="http://schemas.microsoft.com/office/drawing/2014/main" id="{A1C4F415-EF60-39A1-2A56-5D02200BECCF}"/>
              </a:ext>
            </a:extLst>
          </p:cNvPr>
          <p:cNvSpPr txBox="1"/>
          <p:nvPr/>
        </p:nvSpPr>
        <p:spPr>
          <a:xfrm>
            <a:off x="2679135" y="5493997"/>
            <a:ext cx="4461339" cy="818686"/>
          </a:xfrm>
          <a:prstGeom prst="rect">
            <a:avLst/>
          </a:prstGeom>
          <a:noFill/>
        </p:spPr>
        <p:txBody>
          <a:bodyPr wrap="square" lIns="0" tIns="0" rIns="0" bIns="0" rtlCol="0">
            <a:spAutoFit/>
          </a:bodyPr>
          <a:lstStyle/>
          <a:p>
            <a:pPr>
              <a:lnSpc>
                <a:spcPct val="114000"/>
              </a:lnSpc>
            </a:pPr>
            <a:r>
              <a:rPr lang="de-DE" sz="1600" dirty="0">
                <a:latin typeface="+mn-lt"/>
              </a:rPr>
              <a:t>How to </a:t>
            </a:r>
            <a:r>
              <a:rPr lang="de-DE" sz="1600" b="1" dirty="0">
                <a:latin typeface="+mn-lt"/>
              </a:rPr>
              <a:t>integrate</a:t>
            </a:r>
            <a:r>
              <a:rPr lang="de-DE" sz="1600" dirty="0">
                <a:latin typeface="+mn-lt"/>
              </a:rPr>
              <a:t> these indivdual tools while leveraging their </a:t>
            </a:r>
            <a:r>
              <a:rPr lang="de-DE" sz="1600" b="1" dirty="0">
                <a:latin typeface="+mn-lt"/>
              </a:rPr>
              <a:t>strengths</a:t>
            </a:r>
            <a:r>
              <a:rPr lang="de-DE" sz="1600" dirty="0">
                <a:latin typeface="+mn-lt"/>
              </a:rPr>
              <a:t>?</a:t>
            </a:r>
          </a:p>
          <a:p>
            <a:pPr>
              <a:lnSpc>
                <a:spcPct val="114000"/>
              </a:lnSpc>
            </a:pPr>
            <a:endParaRPr lang="de-DE" sz="1600" dirty="0">
              <a:latin typeface="+mn-lt"/>
            </a:endParaRPr>
          </a:p>
        </p:txBody>
      </p:sp>
    </p:spTree>
    <p:extLst>
      <p:ext uri="{BB962C8B-B14F-4D97-AF65-F5344CB8AC3E}">
        <p14:creationId xmlns:p14="http://schemas.microsoft.com/office/powerpoint/2010/main" val="2173965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D2113-3E31-93CA-AFDF-CF0329FCA3B8}"/>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4940F9BE-CE4C-D4F9-68B5-9843DF5A88AE}"/>
              </a:ext>
            </a:extLst>
          </p:cNvPr>
          <p:cNvSpPr>
            <a:spLocks noGrp="1"/>
          </p:cNvSpPr>
          <p:nvPr>
            <p:ph idx="1"/>
          </p:nvPr>
        </p:nvSpPr>
        <p:spPr>
          <a:xfrm>
            <a:off x="319090" y="2105024"/>
            <a:ext cx="8508999" cy="4356735"/>
          </a:xfrm>
        </p:spPr>
        <p:txBody>
          <a:bodyPr/>
          <a:lstStyle/>
          <a:p>
            <a:r>
              <a:rPr dirty="0"/>
              <a:t> </a:t>
            </a:r>
          </a:p>
        </p:txBody>
      </p:sp>
      <p:sp>
        <p:nvSpPr>
          <p:cNvPr id="4" name="Foliennummernplatzhalter 3">
            <a:extLst>
              <a:ext uri="{FF2B5EF4-FFF2-40B4-BE49-F238E27FC236}">
                <a16:creationId xmlns:a16="http://schemas.microsoft.com/office/drawing/2014/main" id="{84E2A51F-FC52-0759-BAB5-5AEEDA79EE07}"/>
              </a:ext>
            </a:extLst>
          </p:cNvPr>
          <p:cNvSpPr>
            <a:spLocks noGrp="1"/>
          </p:cNvSpPr>
          <p:nvPr>
            <p:ph type="sldNum" sz="quarter" idx="11"/>
          </p:nvPr>
        </p:nvSpPr>
        <p:spPr/>
        <p:txBody>
          <a:bodyPr/>
          <a:lstStyle/>
          <a:p>
            <a:fld id="{CE58CB1E-F828-4F11-99E0-327109AF9DA4}" type="slidenum">
              <a:rPr lang="de-DE" smtClean="0"/>
              <a:pPr/>
              <a:t>30</a:t>
            </a:fld>
            <a:endParaRPr lang="de-DE" dirty="0"/>
          </a:p>
        </p:txBody>
      </p:sp>
      <p:sp>
        <p:nvSpPr>
          <p:cNvPr id="6" name="Fußzeilenplatzhalter 4">
            <a:extLst>
              <a:ext uri="{FF2B5EF4-FFF2-40B4-BE49-F238E27FC236}">
                <a16:creationId xmlns:a16="http://schemas.microsoft.com/office/drawing/2014/main" id="{A823C93F-8156-9045-FA91-CDC26C753F71}"/>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40FB8251-5C96-0F7A-B6EE-7855ECA991C3}"/>
              </a:ext>
            </a:extLst>
          </p:cNvPr>
          <p:cNvSpPr>
            <a:spLocks noGrp="1"/>
          </p:cNvSpPr>
          <p:nvPr>
            <p:ph type="title"/>
          </p:nvPr>
        </p:nvSpPr>
        <p:spPr>
          <a:xfrm>
            <a:off x="319090" y="994334"/>
            <a:ext cx="8508999" cy="410369"/>
          </a:xfrm>
          <a:prstGeom prst="rect">
            <a:avLst/>
          </a:prstGeom>
        </p:spPr>
        <p:txBody>
          <a:bodyPr/>
          <a:lstStyle/>
          <a:p>
            <a:r>
              <a:rPr lang="de-DE" dirty="0"/>
              <a:t>Appendix</a:t>
            </a:r>
          </a:p>
        </p:txBody>
      </p:sp>
      <p:pic>
        <p:nvPicPr>
          <p:cNvPr id="10" name="Picture 9">
            <a:extLst>
              <a:ext uri="{FF2B5EF4-FFF2-40B4-BE49-F238E27FC236}">
                <a16:creationId xmlns:a16="http://schemas.microsoft.com/office/drawing/2014/main" id="{DBD9CCB5-876F-9220-E0BB-F9B8FD8D23AC}"/>
              </a:ext>
            </a:extLst>
          </p:cNvPr>
          <p:cNvPicPr>
            <a:picLocks noChangeAspect="1"/>
          </p:cNvPicPr>
          <p:nvPr/>
        </p:nvPicPr>
        <p:blipFill>
          <a:blip r:embed="rId3"/>
          <a:stretch>
            <a:fillRect/>
          </a:stretch>
        </p:blipFill>
        <p:spPr>
          <a:xfrm>
            <a:off x="87363" y="2556824"/>
            <a:ext cx="7851528" cy="2088077"/>
          </a:xfrm>
          <a:prstGeom prst="rect">
            <a:avLst/>
          </a:prstGeom>
        </p:spPr>
      </p:pic>
    </p:spTree>
    <p:extLst>
      <p:ext uri="{BB962C8B-B14F-4D97-AF65-F5344CB8AC3E}">
        <p14:creationId xmlns:p14="http://schemas.microsoft.com/office/powerpoint/2010/main" val="3980316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0F0DF-57AC-40D7-B8EB-8A51BEE9B32F}"/>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15FF38FE-58E7-1F90-BFAE-5A17BA69110E}"/>
              </a:ext>
            </a:extLst>
          </p:cNvPr>
          <p:cNvSpPr>
            <a:spLocks noGrp="1"/>
          </p:cNvSpPr>
          <p:nvPr>
            <p:ph idx="1"/>
          </p:nvPr>
        </p:nvSpPr>
        <p:spPr>
          <a:xfrm>
            <a:off x="319090" y="2105024"/>
            <a:ext cx="8508999" cy="4356735"/>
          </a:xfrm>
        </p:spPr>
        <p:txBody>
          <a:bodyPr/>
          <a:lstStyle/>
          <a:p>
            <a:r>
              <a:rPr dirty="0"/>
              <a:t> </a:t>
            </a:r>
          </a:p>
        </p:txBody>
      </p:sp>
      <p:sp>
        <p:nvSpPr>
          <p:cNvPr id="4" name="Foliennummernplatzhalter 3">
            <a:extLst>
              <a:ext uri="{FF2B5EF4-FFF2-40B4-BE49-F238E27FC236}">
                <a16:creationId xmlns:a16="http://schemas.microsoft.com/office/drawing/2014/main" id="{8AF695F0-51AD-9294-50C5-EE963EC4F00D}"/>
              </a:ext>
            </a:extLst>
          </p:cNvPr>
          <p:cNvSpPr>
            <a:spLocks noGrp="1"/>
          </p:cNvSpPr>
          <p:nvPr>
            <p:ph type="sldNum" sz="quarter" idx="11"/>
          </p:nvPr>
        </p:nvSpPr>
        <p:spPr/>
        <p:txBody>
          <a:bodyPr/>
          <a:lstStyle/>
          <a:p>
            <a:fld id="{CE58CB1E-F828-4F11-99E0-327109AF9DA4}" type="slidenum">
              <a:rPr lang="de-DE" smtClean="0"/>
              <a:pPr/>
              <a:t>31</a:t>
            </a:fld>
            <a:endParaRPr lang="de-DE" dirty="0"/>
          </a:p>
        </p:txBody>
      </p:sp>
      <p:sp>
        <p:nvSpPr>
          <p:cNvPr id="6" name="Fußzeilenplatzhalter 4">
            <a:extLst>
              <a:ext uri="{FF2B5EF4-FFF2-40B4-BE49-F238E27FC236}">
                <a16:creationId xmlns:a16="http://schemas.microsoft.com/office/drawing/2014/main" id="{754CDC48-8E42-DF36-B283-95923161ED11}"/>
              </a:ext>
            </a:extLst>
          </p:cNvPr>
          <p:cNvSpPr>
            <a:spLocks noGrp="1"/>
          </p:cNvSpPr>
          <p:nvPr>
            <p:ph type="ftr" sz="quarter" idx="12"/>
          </p:nvPr>
        </p:nvSpPr>
        <p:spPr/>
        <p:txBody>
          <a:bodyPr/>
          <a:lstStyle/>
          <a:p>
            <a:endParaRPr lang="en-US" dirty="0"/>
          </a:p>
        </p:txBody>
      </p:sp>
      <p:sp>
        <p:nvSpPr>
          <p:cNvPr id="3" name="Titel 2">
            <a:extLst>
              <a:ext uri="{FF2B5EF4-FFF2-40B4-BE49-F238E27FC236}">
                <a16:creationId xmlns:a16="http://schemas.microsoft.com/office/drawing/2014/main" id="{29F2016E-B4C1-C119-7BBD-261CF970E4AF}"/>
              </a:ext>
            </a:extLst>
          </p:cNvPr>
          <p:cNvSpPr>
            <a:spLocks noGrp="1"/>
          </p:cNvSpPr>
          <p:nvPr>
            <p:ph type="title"/>
          </p:nvPr>
        </p:nvSpPr>
        <p:spPr>
          <a:xfrm>
            <a:off x="319090" y="994334"/>
            <a:ext cx="8508999" cy="410369"/>
          </a:xfrm>
          <a:prstGeom prst="rect">
            <a:avLst/>
          </a:prstGeom>
        </p:spPr>
        <p:txBody>
          <a:bodyPr/>
          <a:lstStyle/>
          <a:p>
            <a:r>
              <a:rPr lang="de-DE" dirty="0"/>
              <a:t>Appendix</a:t>
            </a:r>
          </a:p>
        </p:txBody>
      </p:sp>
      <p:pic>
        <p:nvPicPr>
          <p:cNvPr id="7" name="Picture 6">
            <a:extLst>
              <a:ext uri="{FF2B5EF4-FFF2-40B4-BE49-F238E27FC236}">
                <a16:creationId xmlns:a16="http://schemas.microsoft.com/office/drawing/2014/main" id="{FDDD4E3C-1CB3-D2BF-9998-88557576D632}"/>
              </a:ext>
            </a:extLst>
          </p:cNvPr>
          <p:cNvPicPr>
            <a:picLocks noChangeAspect="1"/>
          </p:cNvPicPr>
          <p:nvPr/>
        </p:nvPicPr>
        <p:blipFill>
          <a:blip r:embed="rId3"/>
          <a:stretch>
            <a:fillRect/>
          </a:stretch>
        </p:blipFill>
        <p:spPr>
          <a:xfrm>
            <a:off x="311162" y="1745710"/>
            <a:ext cx="7981720" cy="4022095"/>
          </a:xfrm>
          <a:prstGeom prst="rect">
            <a:avLst/>
          </a:prstGeom>
        </p:spPr>
      </p:pic>
    </p:spTree>
    <p:extLst>
      <p:ext uri="{BB962C8B-B14F-4D97-AF65-F5344CB8AC3E}">
        <p14:creationId xmlns:p14="http://schemas.microsoft.com/office/powerpoint/2010/main" val="96410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34E8B-9894-37EE-7493-236EE30CBFCF}"/>
            </a:ext>
          </a:extLst>
        </p:cNvPr>
        <p:cNvGrpSpPr/>
        <p:nvPr/>
      </p:nvGrpSpPr>
      <p:grpSpPr>
        <a:xfrm>
          <a:off x="0" y="0"/>
          <a:ext cx="0" cy="0"/>
          <a:chOff x="0" y="0"/>
          <a:chExt cx="0" cy="0"/>
        </a:xfrm>
      </p:grpSpPr>
      <p:pic>
        <p:nvPicPr>
          <p:cNvPr id="7" name="Picture 6" descr="A diagram of a medical system&#10;&#10;AI-generated content may be incorrect.">
            <a:extLst>
              <a:ext uri="{FF2B5EF4-FFF2-40B4-BE49-F238E27FC236}">
                <a16:creationId xmlns:a16="http://schemas.microsoft.com/office/drawing/2014/main" id="{9497F9C2-1384-FD21-AACA-2D6D4EAE3C38}"/>
              </a:ext>
            </a:extLst>
          </p:cNvPr>
          <p:cNvPicPr>
            <a:picLocks noChangeAspect="1"/>
          </p:cNvPicPr>
          <p:nvPr/>
        </p:nvPicPr>
        <p:blipFill>
          <a:blip r:embed="rId3"/>
          <a:stretch>
            <a:fillRect/>
          </a:stretch>
        </p:blipFill>
        <p:spPr>
          <a:xfrm>
            <a:off x="1740932" y="1535043"/>
            <a:ext cx="5662135" cy="4699572"/>
          </a:xfrm>
          <a:prstGeom prst="rect">
            <a:avLst/>
          </a:prstGeom>
          <a:noFill/>
          <a:ln w="9525">
            <a:noFill/>
            <a:miter lim="800000"/>
            <a:headEnd/>
            <a:tailEnd/>
          </a:ln>
        </p:spPr>
      </p:pic>
      <p:sp>
        <p:nvSpPr>
          <p:cNvPr id="4" name="Foliennummernplatzhalter 3">
            <a:extLst>
              <a:ext uri="{FF2B5EF4-FFF2-40B4-BE49-F238E27FC236}">
                <a16:creationId xmlns:a16="http://schemas.microsoft.com/office/drawing/2014/main" id="{FF2D7F01-1224-96D1-DF00-FEE6CD4CD582}"/>
              </a:ext>
            </a:extLst>
          </p:cNvPr>
          <p:cNvSpPr>
            <a:spLocks noGrp="1"/>
          </p:cNvSpPr>
          <p:nvPr>
            <p:ph type="sldNum" sz="quarter" idx="11"/>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4</a:t>
            </a:fld>
            <a:endParaRPr lang="de-DE"/>
          </a:p>
        </p:txBody>
      </p:sp>
      <p:sp>
        <p:nvSpPr>
          <p:cNvPr id="12" name="Footer Placeholder 3">
            <a:extLst>
              <a:ext uri="{FF2B5EF4-FFF2-40B4-BE49-F238E27FC236}">
                <a16:creationId xmlns:a16="http://schemas.microsoft.com/office/drawing/2014/main" id="{61E2A26E-43AA-79EA-C687-8F3C61CE4CEA}"/>
              </a:ext>
            </a:extLst>
          </p:cNvPr>
          <p:cNvSpPr>
            <a:spLocks noGrp="1"/>
          </p:cNvSpPr>
          <p:nvPr>
            <p:ph type="ftr" sz="quarter" idx="12"/>
          </p:nvPr>
        </p:nvSpPr>
        <p:spPr>
          <a:xfrm>
            <a:off x="311162" y="6473313"/>
            <a:ext cx="6464280" cy="365125"/>
          </a:xfrm>
        </p:spPr>
        <p:txBody>
          <a:bodyPr/>
          <a:lstStyle/>
          <a:p>
            <a:pPr>
              <a:spcAft>
                <a:spcPts val="600"/>
              </a:spcAft>
            </a:pPr>
            <a:endParaRPr lang="en-US" dirty="0"/>
          </a:p>
        </p:txBody>
      </p:sp>
      <p:sp>
        <p:nvSpPr>
          <p:cNvPr id="3" name="Titel 2">
            <a:extLst>
              <a:ext uri="{FF2B5EF4-FFF2-40B4-BE49-F238E27FC236}">
                <a16:creationId xmlns:a16="http://schemas.microsoft.com/office/drawing/2014/main" id="{79DF966C-7762-7B2C-EFC7-AA39F2EDE4E2}"/>
              </a:ext>
            </a:extLst>
          </p:cNvPr>
          <p:cNvSpPr>
            <a:spLocks noGrp="1"/>
          </p:cNvSpPr>
          <p:nvPr>
            <p:ph type="title"/>
          </p:nvPr>
        </p:nvSpPr>
        <p:spPr>
          <a:xfrm>
            <a:off x="319090" y="994334"/>
            <a:ext cx="8508999" cy="410369"/>
          </a:xfrm>
        </p:spPr>
        <p:txBody>
          <a:bodyPr wrap="square" anchor="t">
            <a:normAutofit/>
          </a:bodyPr>
          <a:lstStyle/>
          <a:p>
            <a:r>
              <a:rPr lang="de-DE" dirty="0"/>
              <a:t>The agentic AI era – MedRAX Overview</a:t>
            </a:r>
          </a:p>
        </p:txBody>
      </p:sp>
      <p:sp>
        <p:nvSpPr>
          <p:cNvPr id="9" name="TextBox 8">
            <a:extLst>
              <a:ext uri="{FF2B5EF4-FFF2-40B4-BE49-F238E27FC236}">
                <a16:creationId xmlns:a16="http://schemas.microsoft.com/office/drawing/2014/main" id="{BE434A1D-A765-E0FB-A846-B8A2B3EE63C1}"/>
              </a:ext>
            </a:extLst>
          </p:cNvPr>
          <p:cNvSpPr txBox="1"/>
          <p:nvPr/>
        </p:nvSpPr>
        <p:spPr>
          <a:xfrm>
            <a:off x="527090" y="4029788"/>
            <a:ext cx="998851" cy="369332"/>
          </a:xfrm>
          <a:prstGeom prst="rect">
            <a:avLst/>
          </a:prstGeom>
          <a:noFill/>
        </p:spPr>
        <p:txBody>
          <a:bodyPr wrap="square">
            <a:spAutoFit/>
          </a:bodyPr>
          <a:lstStyle/>
          <a:p>
            <a:r>
              <a:rPr lang="en-US" b="1" dirty="0"/>
              <a:t>GPT-4o</a:t>
            </a:r>
            <a:endParaRPr lang="de-DE" dirty="0"/>
          </a:p>
        </p:txBody>
      </p:sp>
      <p:sp>
        <p:nvSpPr>
          <p:cNvPr id="10" name="Arrow: Right 9">
            <a:extLst>
              <a:ext uri="{FF2B5EF4-FFF2-40B4-BE49-F238E27FC236}">
                <a16:creationId xmlns:a16="http://schemas.microsoft.com/office/drawing/2014/main" id="{2FF41C15-943E-528B-7C90-585C78F7777F}"/>
              </a:ext>
            </a:extLst>
          </p:cNvPr>
          <p:cNvSpPr/>
          <p:nvPr/>
        </p:nvSpPr>
        <p:spPr>
          <a:xfrm rot="986350">
            <a:off x="1536887" y="4379126"/>
            <a:ext cx="1182293" cy="12822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11" name="TextBox 10">
            <a:extLst>
              <a:ext uri="{FF2B5EF4-FFF2-40B4-BE49-F238E27FC236}">
                <a16:creationId xmlns:a16="http://schemas.microsoft.com/office/drawing/2014/main" id="{47732BC1-89D8-D6E3-1C3A-419706299FD5}"/>
              </a:ext>
            </a:extLst>
          </p:cNvPr>
          <p:cNvSpPr txBox="1"/>
          <p:nvPr/>
        </p:nvSpPr>
        <p:spPr>
          <a:xfrm>
            <a:off x="4047264" y="1693549"/>
            <a:ext cx="2727670" cy="369332"/>
          </a:xfrm>
          <a:prstGeom prst="rect">
            <a:avLst/>
          </a:prstGeom>
          <a:noFill/>
        </p:spPr>
        <p:txBody>
          <a:bodyPr wrap="square">
            <a:spAutoFit/>
          </a:bodyPr>
          <a:lstStyle/>
          <a:p>
            <a:r>
              <a:rPr lang="en-US" b="1" dirty="0"/>
              <a:t>+ CXR image(s)</a:t>
            </a:r>
            <a:endParaRPr lang="de-DE" dirty="0"/>
          </a:p>
        </p:txBody>
      </p:sp>
      <p:sp>
        <p:nvSpPr>
          <p:cNvPr id="15" name="Arrow: Right 14">
            <a:extLst>
              <a:ext uri="{FF2B5EF4-FFF2-40B4-BE49-F238E27FC236}">
                <a16:creationId xmlns:a16="http://schemas.microsoft.com/office/drawing/2014/main" id="{8A965563-A4F1-F6E7-D769-CA420ECA99CF}"/>
              </a:ext>
            </a:extLst>
          </p:cNvPr>
          <p:cNvSpPr/>
          <p:nvPr/>
        </p:nvSpPr>
        <p:spPr>
          <a:xfrm rot="9823856">
            <a:off x="7331133" y="4144891"/>
            <a:ext cx="836264" cy="10166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16" name="TextBox 15">
            <a:extLst>
              <a:ext uri="{FF2B5EF4-FFF2-40B4-BE49-F238E27FC236}">
                <a16:creationId xmlns:a16="http://schemas.microsoft.com/office/drawing/2014/main" id="{33D5E5E1-B3C2-D178-D997-0C6A03A798E8}"/>
              </a:ext>
            </a:extLst>
          </p:cNvPr>
          <p:cNvSpPr txBox="1"/>
          <p:nvPr/>
        </p:nvSpPr>
        <p:spPr>
          <a:xfrm>
            <a:off x="7641859" y="3383456"/>
            <a:ext cx="1502141" cy="646331"/>
          </a:xfrm>
          <a:prstGeom prst="rect">
            <a:avLst/>
          </a:prstGeom>
          <a:noFill/>
        </p:spPr>
        <p:txBody>
          <a:bodyPr wrap="square">
            <a:spAutoFit/>
          </a:bodyPr>
          <a:lstStyle/>
          <a:p>
            <a:r>
              <a:rPr lang="en-US" b="1" dirty="0"/>
              <a:t>Parallel execution</a:t>
            </a:r>
            <a:endParaRPr lang="de-DE" dirty="0"/>
          </a:p>
        </p:txBody>
      </p:sp>
    </p:spTree>
    <p:extLst>
      <p:ext uri="{BB962C8B-B14F-4D97-AF65-F5344CB8AC3E}">
        <p14:creationId xmlns:p14="http://schemas.microsoft.com/office/powerpoint/2010/main" val="992799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9D13B-83E5-E239-ADC9-139D8B89BB18}"/>
            </a:ext>
          </a:extLst>
        </p:cNvPr>
        <p:cNvGrpSpPr/>
        <p:nvPr/>
      </p:nvGrpSpPr>
      <p:grpSpPr>
        <a:xfrm>
          <a:off x="0" y="0"/>
          <a:ext cx="0" cy="0"/>
          <a:chOff x="0" y="0"/>
          <a:chExt cx="0" cy="0"/>
        </a:xfrm>
      </p:grpSpPr>
      <p:pic>
        <p:nvPicPr>
          <p:cNvPr id="7" name="Content Placeholder 6" descr="A diagram of a software&#10;&#10;AI-generated content may be incorrect.">
            <a:extLst>
              <a:ext uri="{FF2B5EF4-FFF2-40B4-BE49-F238E27FC236}">
                <a16:creationId xmlns:a16="http://schemas.microsoft.com/office/drawing/2014/main" id="{D7287367-8561-6AAF-3B53-E408A1E7C471}"/>
              </a:ext>
            </a:extLst>
          </p:cNvPr>
          <p:cNvPicPr>
            <a:picLocks noGrp="1" noChangeAspect="1"/>
          </p:cNvPicPr>
          <p:nvPr>
            <p:ph idx="14"/>
          </p:nvPr>
        </p:nvPicPr>
        <p:blipFill>
          <a:blip r:embed="rId3"/>
          <a:stretch>
            <a:fillRect/>
          </a:stretch>
        </p:blipFill>
        <p:spPr>
          <a:xfrm>
            <a:off x="2858136" y="2002951"/>
            <a:ext cx="3278732" cy="3986301"/>
          </a:xfrm>
          <a:prstGeom prst="rect">
            <a:avLst/>
          </a:prstGeom>
          <a:noFill/>
        </p:spPr>
      </p:pic>
      <p:sp>
        <p:nvSpPr>
          <p:cNvPr id="4" name="Foliennummernplatzhalter 3">
            <a:extLst>
              <a:ext uri="{FF2B5EF4-FFF2-40B4-BE49-F238E27FC236}">
                <a16:creationId xmlns:a16="http://schemas.microsoft.com/office/drawing/2014/main" id="{54A0CFB9-122A-246B-6F4A-AC99779C5E78}"/>
              </a:ext>
            </a:extLst>
          </p:cNvPr>
          <p:cNvSpPr>
            <a:spLocks noGrp="1"/>
          </p:cNvSpPr>
          <p:nvPr>
            <p:ph type="sldNum" sz="quarter" idx="16"/>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5</a:t>
            </a:fld>
            <a:endParaRPr lang="de-DE"/>
          </a:p>
        </p:txBody>
      </p:sp>
      <p:sp>
        <p:nvSpPr>
          <p:cNvPr id="3" name="Titel 2">
            <a:extLst>
              <a:ext uri="{FF2B5EF4-FFF2-40B4-BE49-F238E27FC236}">
                <a16:creationId xmlns:a16="http://schemas.microsoft.com/office/drawing/2014/main" id="{59611195-E4C7-DF0C-E939-CC24E60A8785}"/>
              </a:ext>
            </a:extLst>
          </p:cNvPr>
          <p:cNvSpPr>
            <a:spLocks noGrp="1"/>
          </p:cNvSpPr>
          <p:nvPr>
            <p:ph type="title"/>
          </p:nvPr>
        </p:nvSpPr>
        <p:spPr>
          <a:xfrm>
            <a:off x="319090" y="994334"/>
            <a:ext cx="8508999" cy="410369"/>
          </a:xfrm>
        </p:spPr>
        <p:txBody>
          <a:bodyPr wrap="square" anchor="t">
            <a:normAutofit/>
          </a:bodyPr>
          <a:lstStyle/>
          <a:p>
            <a:r>
              <a:rPr lang="de-DE" dirty="0"/>
              <a:t>The tools</a:t>
            </a:r>
          </a:p>
        </p:txBody>
      </p:sp>
      <p:sp>
        <p:nvSpPr>
          <p:cNvPr id="2" name="Frame 1">
            <a:extLst>
              <a:ext uri="{FF2B5EF4-FFF2-40B4-BE49-F238E27FC236}">
                <a16:creationId xmlns:a16="http://schemas.microsoft.com/office/drawing/2014/main" id="{72FE3071-8A84-9CBB-B8DD-FD96557F2842}"/>
              </a:ext>
            </a:extLst>
          </p:cNvPr>
          <p:cNvSpPr/>
          <p:nvPr/>
        </p:nvSpPr>
        <p:spPr>
          <a:xfrm>
            <a:off x="2770773" y="2078665"/>
            <a:ext cx="3180016" cy="682007"/>
          </a:xfrm>
          <a:prstGeom prst="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Tree>
    <p:extLst>
      <p:ext uri="{BB962C8B-B14F-4D97-AF65-F5344CB8AC3E}">
        <p14:creationId xmlns:p14="http://schemas.microsoft.com/office/powerpoint/2010/main" val="3470001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0F922-A779-DFE1-ED03-7F37EBC41087}"/>
            </a:ext>
          </a:extLst>
        </p:cNvPr>
        <p:cNvGrpSpPr/>
        <p:nvPr/>
      </p:nvGrpSpPr>
      <p:grpSpPr>
        <a:xfrm>
          <a:off x="0" y="0"/>
          <a:ext cx="0" cy="0"/>
          <a:chOff x="0" y="0"/>
          <a:chExt cx="0" cy="0"/>
        </a:xfrm>
      </p:grpSpPr>
      <p:pic>
        <p:nvPicPr>
          <p:cNvPr id="7" name="Content Placeholder 6" descr="A diagram of a software&#10;&#10;AI-generated content may be incorrect.">
            <a:extLst>
              <a:ext uri="{FF2B5EF4-FFF2-40B4-BE49-F238E27FC236}">
                <a16:creationId xmlns:a16="http://schemas.microsoft.com/office/drawing/2014/main" id="{108F9BA4-4DFA-5C9E-BC80-93EB3257A8CC}"/>
              </a:ext>
            </a:extLst>
          </p:cNvPr>
          <p:cNvPicPr>
            <a:picLocks noGrp="1" noChangeAspect="1"/>
          </p:cNvPicPr>
          <p:nvPr>
            <p:ph idx="14"/>
          </p:nvPr>
        </p:nvPicPr>
        <p:blipFill>
          <a:blip r:embed="rId3"/>
          <a:stretch>
            <a:fillRect/>
          </a:stretch>
        </p:blipFill>
        <p:spPr>
          <a:xfrm>
            <a:off x="2858136" y="2002951"/>
            <a:ext cx="3278732" cy="3986301"/>
          </a:xfrm>
          <a:prstGeom prst="rect">
            <a:avLst/>
          </a:prstGeom>
          <a:noFill/>
        </p:spPr>
      </p:pic>
      <p:sp>
        <p:nvSpPr>
          <p:cNvPr id="4" name="Foliennummernplatzhalter 3">
            <a:extLst>
              <a:ext uri="{FF2B5EF4-FFF2-40B4-BE49-F238E27FC236}">
                <a16:creationId xmlns:a16="http://schemas.microsoft.com/office/drawing/2014/main" id="{47B47838-168A-6300-3EFB-C12912D01A6F}"/>
              </a:ext>
            </a:extLst>
          </p:cNvPr>
          <p:cNvSpPr>
            <a:spLocks noGrp="1"/>
          </p:cNvSpPr>
          <p:nvPr>
            <p:ph type="sldNum" sz="quarter" idx="16"/>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6</a:t>
            </a:fld>
            <a:endParaRPr lang="de-DE"/>
          </a:p>
        </p:txBody>
      </p:sp>
      <p:sp>
        <p:nvSpPr>
          <p:cNvPr id="3" name="Titel 2">
            <a:extLst>
              <a:ext uri="{FF2B5EF4-FFF2-40B4-BE49-F238E27FC236}">
                <a16:creationId xmlns:a16="http://schemas.microsoft.com/office/drawing/2014/main" id="{A18EC799-4B8F-46E2-44AB-05E8BA6566BE}"/>
              </a:ext>
            </a:extLst>
          </p:cNvPr>
          <p:cNvSpPr>
            <a:spLocks noGrp="1"/>
          </p:cNvSpPr>
          <p:nvPr>
            <p:ph type="title"/>
          </p:nvPr>
        </p:nvSpPr>
        <p:spPr>
          <a:xfrm>
            <a:off x="319090" y="994334"/>
            <a:ext cx="8508999" cy="410369"/>
          </a:xfrm>
        </p:spPr>
        <p:txBody>
          <a:bodyPr wrap="square" anchor="t">
            <a:normAutofit/>
          </a:bodyPr>
          <a:lstStyle/>
          <a:p>
            <a:r>
              <a:rPr lang="de-DE" dirty="0"/>
              <a:t>The tools</a:t>
            </a:r>
          </a:p>
        </p:txBody>
      </p:sp>
      <p:sp>
        <p:nvSpPr>
          <p:cNvPr id="2" name="Frame 1">
            <a:extLst>
              <a:ext uri="{FF2B5EF4-FFF2-40B4-BE49-F238E27FC236}">
                <a16:creationId xmlns:a16="http://schemas.microsoft.com/office/drawing/2014/main" id="{F4921372-0948-95BA-BF0B-2C5D588676BD}"/>
              </a:ext>
            </a:extLst>
          </p:cNvPr>
          <p:cNvSpPr/>
          <p:nvPr/>
        </p:nvSpPr>
        <p:spPr>
          <a:xfrm>
            <a:off x="2770773" y="2678554"/>
            <a:ext cx="3180016" cy="682007"/>
          </a:xfrm>
          <a:prstGeom prst="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Tree>
    <p:extLst>
      <p:ext uri="{BB962C8B-B14F-4D97-AF65-F5344CB8AC3E}">
        <p14:creationId xmlns:p14="http://schemas.microsoft.com/office/powerpoint/2010/main" val="3691637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23C45-8E56-4C34-37B0-120CE686606B}"/>
            </a:ext>
          </a:extLst>
        </p:cNvPr>
        <p:cNvGrpSpPr/>
        <p:nvPr/>
      </p:nvGrpSpPr>
      <p:grpSpPr>
        <a:xfrm>
          <a:off x="0" y="0"/>
          <a:ext cx="0" cy="0"/>
          <a:chOff x="0" y="0"/>
          <a:chExt cx="0" cy="0"/>
        </a:xfrm>
      </p:grpSpPr>
      <p:pic>
        <p:nvPicPr>
          <p:cNvPr id="7" name="Content Placeholder 6" descr="A diagram of a software&#10;&#10;AI-generated content may be incorrect.">
            <a:extLst>
              <a:ext uri="{FF2B5EF4-FFF2-40B4-BE49-F238E27FC236}">
                <a16:creationId xmlns:a16="http://schemas.microsoft.com/office/drawing/2014/main" id="{497A7228-8E4E-CA45-2C2D-01601D3DA089}"/>
              </a:ext>
            </a:extLst>
          </p:cNvPr>
          <p:cNvPicPr>
            <a:picLocks noGrp="1" noChangeAspect="1"/>
          </p:cNvPicPr>
          <p:nvPr>
            <p:ph idx="14"/>
          </p:nvPr>
        </p:nvPicPr>
        <p:blipFill>
          <a:blip r:embed="rId3"/>
          <a:stretch>
            <a:fillRect/>
          </a:stretch>
        </p:blipFill>
        <p:spPr>
          <a:xfrm>
            <a:off x="2858136" y="2002951"/>
            <a:ext cx="3278732" cy="3986301"/>
          </a:xfrm>
          <a:prstGeom prst="rect">
            <a:avLst/>
          </a:prstGeom>
          <a:noFill/>
        </p:spPr>
      </p:pic>
      <p:sp>
        <p:nvSpPr>
          <p:cNvPr id="4" name="Foliennummernplatzhalter 3">
            <a:extLst>
              <a:ext uri="{FF2B5EF4-FFF2-40B4-BE49-F238E27FC236}">
                <a16:creationId xmlns:a16="http://schemas.microsoft.com/office/drawing/2014/main" id="{19A9B7D8-3D63-36F9-04A7-411456880C9B}"/>
              </a:ext>
            </a:extLst>
          </p:cNvPr>
          <p:cNvSpPr>
            <a:spLocks noGrp="1"/>
          </p:cNvSpPr>
          <p:nvPr>
            <p:ph type="sldNum" sz="quarter" idx="16"/>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7</a:t>
            </a:fld>
            <a:endParaRPr lang="de-DE"/>
          </a:p>
        </p:txBody>
      </p:sp>
      <p:sp>
        <p:nvSpPr>
          <p:cNvPr id="3" name="Titel 2">
            <a:extLst>
              <a:ext uri="{FF2B5EF4-FFF2-40B4-BE49-F238E27FC236}">
                <a16:creationId xmlns:a16="http://schemas.microsoft.com/office/drawing/2014/main" id="{3D9C6243-F93E-9BD9-BACF-3264CBF2C96D}"/>
              </a:ext>
            </a:extLst>
          </p:cNvPr>
          <p:cNvSpPr>
            <a:spLocks noGrp="1"/>
          </p:cNvSpPr>
          <p:nvPr>
            <p:ph type="title"/>
          </p:nvPr>
        </p:nvSpPr>
        <p:spPr>
          <a:xfrm>
            <a:off x="319090" y="994334"/>
            <a:ext cx="8508999" cy="410369"/>
          </a:xfrm>
        </p:spPr>
        <p:txBody>
          <a:bodyPr wrap="square" anchor="t">
            <a:normAutofit/>
          </a:bodyPr>
          <a:lstStyle/>
          <a:p>
            <a:r>
              <a:rPr lang="de-DE" dirty="0"/>
              <a:t>The tools</a:t>
            </a:r>
          </a:p>
        </p:txBody>
      </p:sp>
      <p:sp>
        <p:nvSpPr>
          <p:cNvPr id="2" name="Frame 1">
            <a:extLst>
              <a:ext uri="{FF2B5EF4-FFF2-40B4-BE49-F238E27FC236}">
                <a16:creationId xmlns:a16="http://schemas.microsoft.com/office/drawing/2014/main" id="{072F443A-D6F0-8AC5-166D-3E875243A414}"/>
              </a:ext>
            </a:extLst>
          </p:cNvPr>
          <p:cNvSpPr/>
          <p:nvPr/>
        </p:nvSpPr>
        <p:spPr>
          <a:xfrm>
            <a:off x="2770773" y="3319215"/>
            <a:ext cx="3180016" cy="682007"/>
          </a:xfrm>
          <a:prstGeom prst="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Tree>
    <p:extLst>
      <p:ext uri="{BB962C8B-B14F-4D97-AF65-F5344CB8AC3E}">
        <p14:creationId xmlns:p14="http://schemas.microsoft.com/office/powerpoint/2010/main" val="2560862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6B11-B570-04B4-946B-4BB513725D62}"/>
            </a:ext>
          </a:extLst>
        </p:cNvPr>
        <p:cNvGrpSpPr/>
        <p:nvPr/>
      </p:nvGrpSpPr>
      <p:grpSpPr>
        <a:xfrm>
          <a:off x="0" y="0"/>
          <a:ext cx="0" cy="0"/>
          <a:chOff x="0" y="0"/>
          <a:chExt cx="0" cy="0"/>
        </a:xfrm>
      </p:grpSpPr>
      <p:pic>
        <p:nvPicPr>
          <p:cNvPr id="7" name="Content Placeholder 6" descr="A diagram of a software&#10;&#10;AI-generated content may be incorrect.">
            <a:extLst>
              <a:ext uri="{FF2B5EF4-FFF2-40B4-BE49-F238E27FC236}">
                <a16:creationId xmlns:a16="http://schemas.microsoft.com/office/drawing/2014/main" id="{D1E3E199-E7AD-1CA7-01AF-D520BB35FCDE}"/>
              </a:ext>
            </a:extLst>
          </p:cNvPr>
          <p:cNvPicPr>
            <a:picLocks noGrp="1" noChangeAspect="1"/>
          </p:cNvPicPr>
          <p:nvPr>
            <p:ph idx="14"/>
          </p:nvPr>
        </p:nvPicPr>
        <p:blipFill>
          <a:blip r:embed="rId3"/>
          <a:stretch>
            <a:fillRect/>
          </a:stretch>
        </p:blipFill>
        <p:spPr>
          <a:xfrm>
            <a:off x="2858136" y="2002951"/>
            <a:ext cx="3278732" cy="3986301"/>
          </a:xfrm>
          <a:prstGeom prst="rect">
            <a:avLst/>
          </a:prstGeom>
          <a:noFill/>
        </p:spPr>
      </p:pic>
      <p:sp>
        <p:nvSpPr>
          <p:cNvPr id="4" name="Foliennummernplatzhalter 3">
            <a:extLst>
              <a:ext uri="{FF2B5EF4-FFF2-40B4-BE49-F238E27FC236}">
                <a16:creationId xmlns:a16="http://schemas.microsoft.com/office/drawing/2014/main" id="{21D324C7-CB93-BFFB-EF7E-89A7F1555456}"/>
              </a:ext>
            </a:extLst>
          </p:cNvPr>
          <p:cNvSpPr>
            <a:spLocks noGrp="1"/>
          </p:cNvSpPr>
          <p:nvPr>
            <p:ph type="sldNum" sz="quarter" idx="16"/>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8</a:t>
            </a:fld>
            <a:endParaRPr lang="de-DE"/>
          </a:p>
        </p:txBody>
      </p:sp>
      <p:sp>
        <p:nvSpPr>
          <p:cNvPr id="3" name="Titel 2">
            <a:extLst>
              <a:ext uri="{FF2B5EF4-FFF2-40B4-BE49-F238E27FC236}">
                <a16:creationId xmlns:a16="http://schemas.microsoft.com/office/drawing/2014/main" id="{5475AD02-25E1-877F-66F2-CCDB224CCBA5}"/>
              </a:ext>
            </a:extLst>
          </p:cNvPr>
          <p:cNvSpPr>
            <a:spLocks noGrp="1"/>
          </p:cNvSpPr>
          <p:nvPr>
            <p:ph type="title"/>
          </p:nvPr>
        </p:nvSpPr>
        <p:spPr>
          <a:xfrm>
            <a:off x="319090" y="994334"/>
            <a:ext cx="8508999" cy="410369"/>
          </a:xfrm>
        </p:spPr>
        <p:txBody>
          <a:bodyPr wrap="square" anchor="t">
            <a:normAutofit/>
          </a:bodyPr>
          <a:lstStyle/>
          <a:p>
            <a:r>
              <a:rPr lang="de-DE" dirty="0"/>
              <a:t>The tools</a:t>
            </a:r>
          </a:p>
        </p:txBody>
      </p:sp>
      <p:sp>
        <p:nvSpPr>
          <p:cNvPr id="2" name="Frame 1">
            <a:extLst>
              <a:ext uri="{FF2B5EF4-FFF2-40B4-BE49-F238E27FC236}">
                <a16:creationId xmlns:a16="http://schemas.microsoft.com/office/drawing/2014/main" id="{D3D21F26-D802-5CC1-90CA-28F2E3BAE0C2}"/>
              </a:ext>
            </a:extLst>
          </p:cNvPr>
          <p:cNvSpPr/>
          <p:nvPr/>
        </p:nvSpPr>
        <p:spPr>
          <a:xfrm>
            <a:off x="2770773" y="3936579"/>
            <a:ext cx="3180016" cy="682007"/>
          </a:xfrm>
          <a:prstGeom prst="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Tree>
    <p:extLst>
      <p:ext uri="{BB962C8B-B14F-4D97-AF65-F5344CB8AC3E}">
        <p14:creationId xmlns:p14="http://schemas.microsoft.com/office/powerpoint/2010/main" val="342541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5CECA-D4FA-0304-8F16-7A1F7CEB3886}"/>
            </a:ext>
          </a:extLst>
        </p:cNvPr>
        <p:cNvGrpSpPr/>
        <p:nvPr/>
      </p:nvGrpSpPr>
      <p:grpSpPr>
        <a:xfrm>
          <a:off x="0" y="0"/>
          <a:ext cx="0" cy="0"/>
          <a:chOff x="0" y="0"/>
          <a:chExt cx="0" cy="0"/>
        </a:xfrm>
      </p:grpSpPr>
      <p:pic>
        <p:nvPicPr>
          <p:cNvPr id="7" name="Content Placeholder 6" descr="A diagram of a software&#10;&#10;AI-generated content may be incorrect.">
            <a:extLst>
              <a:ext uri="{FF2B5EF4-FFF2-40B4-BE49-F238E27FC236}">
                <a16:creationId xmlns:a16="http://schemas.microsoft.com/office/drawing/2014/main" id="{E9077A3B-60C7-5934-E49F-C3AC389EDE3A}"/>
              </a:ext>
            </a:extLst>
          </p:cNvPr>
          <p:cNvPicPr>
            <a:picLocks noGrp="1" noChangeAspect="1"/>
          </p:cNvPicPr>
          <p:nvPr>
            <p:ph idx="14"/>
          </p:nvPr>
        </p:nvPicPr>
        <p:blipFill>
          <a:blip r:embed="rId3"/>
          <a:stretch>
            <a:fillRect/>
          </a:stretch>
        </p:blipFill>
        <p:spPr>
          <a:xfrm>
            <a:off x="2858136" y="2002951"/>
            <a:ext cx="3278732" cy="3986301"/>
          </a:xfrm>
          <a:prstGeom prst="rect">
            <a:avLst/>
          </a:prstGeom>
          <a:noFill/>
        </p:spPr>
      </p:pic>
      <p:sp>
        <p:nvSpPr>
          <p:cNvPr id="4" name="Foliennummernplatzhalter 3">
            <a:extLst>
              <a:ext uri="{FF2B5EF4-FFF2-40B4-BE49-F238E27FC236}">
                <a16:creationId xmlns:a16="http://schemas.microsoft.com/office/drawing/2014/main" id="{CE2DE5EA-1E63-3D6E-7C0E-6790B6076C94}"/>
              </a:ext>
            </a:extLst>
          </p:cNvPr>
          <p:cNvSpPr>
            <a:spLocks noGrp="1"/>
          </p:cNvSpPr>
          <p:nvPr>
            <p:ph type="sldNum" sz="quarter" idx="16"/>
          </p:nvPr>
        </p:nvSpPr>
        <p:spPr>
          <a:xfrm>
            <a:off x="6774934" y="6473313"/>
            <a:ext cx="2052074" cy="365125"/>
          </a:xfrm>
        </p:spPr>
        <p:txBody>
          <a:bodyPr anchor="ctr">
            <a:normAutofit/>
          </a:bodyPr>
          <a:lstStyle/>
          <a:p>
            <a:pPr>
              <a:spcAft>
                <a:spcPts val="600"/>
              </a:spcAft>
            </a:pPr>
            <a:fld id="{CE58CB1E-F828-4F11-99E0-327109AF9DA4}" type="slidenum">
              <a:rPr lang="de-DE" smtClean="0"/>
              <a:pPr>
                <a:spcAft>
                  <a:spcPts val="600"/>
                </a:spcAft>
              </a:pPr>
              <a:t>9</a:t>
            </a:fld>
            <a:endParaRPr lang="de-DE"/>
          </a:p>
        </p:txBody>
      </p:sp>
      <p:sp>
        <p:nvSpPr>
          <p:cNvPr id="3" name="Titel 2">
            <a:extLst>
              <a:ext uri="{FF2B5EF4-FFF2-40B4-BE49-F238E27FC236}">
                <a16:creationId xmlns:a16="http://schemas.microsoft.com/office/drawing/2014/main" id="{0800E3CD-1D47-C56C-9DCE-BC2A4F51EABA}"/>
              </a:ext>
            </a:extLst>
          </p:cNvPr>
          <p:cNvSpPr>
            <a:spLocks noGrp="1"/>
          </p:cNvSpPr>
          <p:nvPr>
            <p:ph type="title"/>
          </p:nvPr>
        </p:nvSpPr>
        <p:spPr>
          <a:xfrm>
            <a:off x="319090" y="994334"/>
            <a:ext cx="8508999" cy="410369"/>
          </a:xfrm>
        </p:spPr>
        <p:txBody>
          <a:bodyPr wrap="square" anchor="t">
            <a:normAutofit/>
          </a:bodyPr>
          <a:lstStyle/>
          <a:p>
            <a:r>
              <a:rPr lang="de-DE" dirty="0"/>
              <a:t>The tools</a:t>
            </a:r>
          </a:p>
        </p:txBody>
      </p:sp>
      <p:sp>
        <p:nvSpPr>
          <p:cNvPr id="2" name="Frame 1">
            <a:extLst>
              <a:ext uri="{FF2B5EF4-FFF2-40B4-BE49-F238E27FC236}">
                <a16:creationId xmlns:a16="http://schemas.microsoft.com/office/drawing/2014/main" id="{D1293117-CA35-E5B7-7B37-90251F29873F}"/>
              </a:ext>
            </a:extLst>
          </p:cNvPr>
          <p:cNvSpPr/>
          <p:nvPr/>
        </p:nvSpPr>
        <p:spPr>
          <a:xfrm>
            <a:off x="2770773" y="4559774"/>
            <a:ext cx="3180016" cy="682007"/>
          </a:xfrm>
          <a:prstGeom prst="fram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tx1"/>
              </a:solidFill>
            </a:endParaRPr>
          </a:p>
        </p:txBody>
      </p:sp>
    </p:spTree>
    <p:extLst>
      <p:ext uri="{BB962C8B-B14F-4D97-AF65-F5344CB8AC3E}">
        <p14:creationId xmlns:p14="http://schemas.microsoft.com/office/powerpoint/2010/main" val="1708850502"/>
      </p:ext>
    </p:extLst>
  </p:cSld>
  <p:clrMapOvr>
    <a:masterClrMapping/>
  </p:clrMapOvr>
</p:sld>
</file>

<file path=ppt/theme/theme1.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3AA9884A-113D-4C11-9945-C6A08D921A6E}"/>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402C367E-F50E-423C-A37C-5A8CABF57FC5}"/>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5CCDF41C-F6E0-4FD6-99AE-3A51B2B147FF}"/>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1567C3F1-47A2-4B46-B4FE-8FF264F6166D}"/>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F07EE733-870D-406F-B5B6-25783610C7BF}"/>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1" id="{2E019856-8A39-4989-9AE1-7C5D0D17D45C}" vid="{B8BECA3F-AAB3-4A25-9CB6-CCBE808D17ED}"/>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0197CD94D13924B9E21484FCA1A0B45" ma:contentTypeVersion="15" ma:contentTypeDescription="Ein neues Dokument erstellen." ma:contentTypeScope="" ma:versionID="828c4d85d7f0f815ae13fca6cb920bc0">
  <xsd:schema xmlns:xsd="http://www.w3.org/2001/XMLSchema" xmlns:xs="http://www.w3.org/2001/XMLSchema" xmlns:p="http://schemas.microsoft.com/office/2006/metadata/properties" xmlns:ns3="4a0902de-39e2-4866-a24d-711ab732f9b2" xmlns:ns4="bfc34a61-d1fc-4851-a390-651160f7cc2d" targetNamespace="http://schemas.microsoft.com/office/2006/metadata/properties" ma:root="true" ma:fieldsID="c3852000f8fbac1bcf5a811abea49a20" ns3:_="" ns4:_="">
    <xsd:import namespace="4a0902de-39e2-4866-a24d-711ab732f9b2"/>
    <xsd:import namespace="bfc34a61-d1fc-4851-a390-651160f7cc2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AutoKeyPoints" minOccurs="0"/>
                <xsd:element ref="ns3:MediaServiceKeyPoints"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0902de-39e2-4866-a24d-711ab732f9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bjectDetectorVersions" ma:index="17" nillable="true" ma:displayName="MediaServiceObjectDetectorVersions" ma:description=""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c34a61-d1fc-4851-a390-651160f7cc2d" elementFormDefault="qualified">
    <xsd:import namespace="http://schemas.microsoft.com/office/2006/documentManagement/types"/>
    <xsd:import namespace="http://schemas.microsoft.com/office/infopath/2007/PartnerControls"/>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element name="SharingHintHash" ma:index="21"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a0902de-39e2-4866-a24d-711ab732f9b2" xsi:nil="true"/>
  </documentManagement>
</p:properties>
</file>

<file path=customXml/itemProps1.xml><?xml version="1.0" encoding="utf-8"?>
<ds:datastoreItem xmlns:ds="http://schemas.openxmlformats.org/officeDocument/2006/customXml" ds:itemID="{983B7274-8629-4B97-9A18-B4FE1A6E58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0902de-39e2-4866-a24d-711ab732f9b2"/>
    <ds:schemaRef ds:uri="bfc34a61-d1fc-4851-a390-651160f7cc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BE1168-4641-4844-811F-8740A547E3F0}">
  <ds:schemaRefs>
    <ds:schemaRef ds:uri="http://schemas.microsoft.com/sharepoint/v3/contenttype/forms"/>
  </ds:schemaRefs>
</ds:datastoreItem>
</file>

<file path=customXml/itemProps3.xml><?xml version="1.0" encoding="utf-8"?>
<ds:datastoreItem xmlns:ds="http://schemas.openxmlformats.org/officeDocument/2006/customXml" ds:itemID="{69C5E20D-9B5B-4A06-A2AE-FCC35EEF6F6F}">
  <ds:schemaRefs>
    <ds:schemaRef ds:uri="http://schemas.microsoft.com/office/2006/documentManagement/types"/>
    <ds:schemaRef ds:uri="http://purl.org/dc/elements/1.1/"/>
    <ds:schemaRef ds:uri="http://www.w3.org/XML/1998/namespace"/>
    <ds:schemaRef ds:uri="http://schemas.openxmlformats.org/package/2006/metadata/core-properties"/>
    <ds:schemaRef ds:uri="http://purl.org/dc/dcmitype/"/>
    <ds:schemaRef ds:uri="http://purl.org/dc/terms/"/>
    <ds:schemaRef ds:uri="http://schemas.microsoft.com/office/infopath/2007/PartnerControls"/>
    <ds:schemaRef ds:uri="bfc34a61-d1fc-4851-a390-651160f7cc2d"/>
    <ds:schemaRef ds:uri="4a0902de-39e2-4866-a24d-711ab732f9b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MedRAX Paper Presentation - Dominik Garstenauer</Template>
  <TotalTime>0</TotalTime>
  <Words>2612</Words>
  <Application>Microsoft Office PowerPoint</Application>
  <PresentationFormat>On-screen Show (4:3)</PresentationFormat>
  <Paragraphs>346</Paragraphs>
  <Slides>31</Slides>
  <Notes>31</Notes>
  <HiddenSlides>1</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31</vt:i4>
      </vt:variant>
    </vt:vector>
  </HeadingPairs>
  <TitlesOfParts>
    <vt:vector size="42" baseType="lpstr">
      <vt:lpstr>Arial</vt:lpstr>
      <vt:lpstr>Calibri</vt:lpstr>
      <vt:lpstr>Courier New</vt:lpstr>
      <vt:lpstr>Symbol</vt:lpstr>
      <vt:lpstr>Wingdings</vt:lpstr>
      <vt:lpstr>160104_TUM_Praesentation_p_v1</vt:lpstr>
      <vt:lpstr>Titel 2</vt:lpstr>
      <vt:lpstr>Titel 3</vt:lpstr>
      <vt:lpstr>Inhalt</vt:lpstr>
      <vt:lpstr>Kapiteltrenner blau</vt:lpstr>
      <vt:lpstr>Kapiteltrenner schwarz</vt:lpstr>
      <vt:lpstr>MedRAX:  Medical Reasoning Agent for Chest X-ray</vt:lpstr>
      <vt:lpstr>The clinical burden of chest x-rays</vt:lpstr>
      <vt:lpstr>The sea of solutions</vt:lpstr>
      <vt:lpstr>The agentic AI era – MedRAX Overview</vt:lpstr>
      <vt:lpstr>The tools</vt:lpstr>
      <vt:lpstr>The tools</vt:lpstr>
      <vt:lpstr>The tools</vt:lpstr>
      <vt:lpstr>The tools</vt:lpstr>
      <vt:lpstr>The tools</vt:lpstr>
      <vt:lpstr>The tools</vt:lpstr>
      <vt:lpstr>The tools</vt:lpstr>
      <vt:lpstr>The agentic AI era – MedRAX Overview</vt:lpstr>
      <vt:lpstr>The agents brain: The Reasoning and Acting (ReAct) Loop Pt.1</vt:lpstr>
      <vt:lpstr>The agents brain: The Reasoning and Acting (ReAct) Loop Pt.2</vt:lpstr>
      <vt:lpstr>Demo of the MedRAX GUI</vt:lpstr>
      <vt:lpstr>ChestAgentBench – A medical multi-step reasoning benchmark</vt:lpstr>
      <vt:lpstr>ChestAgentBench – A medical multi-step reasoning benchmark</vt:lpstr>
      <vt:lpstr>ChestAgentBench   </vt:lpstr>
      <vt:lpstr>Quantitative Results 1/4 - ChestAgentBench </vt:lpstr>
      <vt:lpstr>Quantitative Results 2/4 – SLAKE VQA </vt:lpstr>
      <vt:lpstr>Quantitative Results 3/4 – CheXbench</vt:lpstr>
      <vt:lpstr>Quantitative Results 4/4 – MIMIC-CXR  </vt:lpstr>
      <vt:lpstr>Discussion: Limitations</vt:lpstr>
      <vt:lpstr>Conclusion on MedRAX</vt:lpstr>
      <vt:lpstr>Thank you for your time </vt:lpstr>
      <vt:lpstr>Appendix</vt:lpstr>
      <vt:lpstr>An interesting case study  vs.  GPT-4o</vt:lpstr>
      <vt:lpstr>Appendix</vt:lpstr>
      <vt:lpstr>Appendix</vt:lpstr>
      <vt:lpstr>Appendix</vt:lpstr>
      <vt:lpstr>Appendix</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Dominik Garstenauer</dc:creator>
  <cp:lastModifiedBy>Dominik Garstenauer</cp:lastModifiedBy>
  <cp:revision>9</cp:revision>
  <cp:lastPrinted>2015-07-30T14:04:45Z</cp:lastPrinted>
  <dcterms:created xsi:type="dcterms:W3CDTF">2025-06-12T14:24:34Z</dcterms:created>
  <dcterms:modified xsi:type="dcterms:W3CDTF">2025-06-18T12:12:13Z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0x01010080197CD94D13924B9E21484FCA1A0B45</vt:lpwstr>
  </property>
</Properties>
</file>